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9" r:id="rId3"/>
    <p:sldId id="257" r:id="rId4"/>
    <p:sldId id="256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5BE"/>
    <a:srgbClr val="C8A877"/>
    <a:srgbClr val="FFD27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3" autoAdjust="0"/>
    <p:restoredTop sz="71461" autoAdjust="0"/>
  </p:normalViewPr>
  <p:slideViewPr>
    <p:cSldViewPr snapToGrid="0" showGuides="1">
      <p:cViewPr varScale="1">
        <p:scale>
          <a:sx n="52" d="100"/>
          <a:sy n="52" d="100"/>
        </p:scale>
        <p:origin x="1260" y="36"/>
      </p:cViewPr>
      <p:guideLst>
        <p:guide orient="horz" pos="12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4E901-90BE-4E1A-AE93-E5F6A2B20FF0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5799F-3E05-4461-B6F7-8E4B264E3D4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899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146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534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574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67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278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876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5799F-3E05-4461-B6F7-8E4B264E3D45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05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49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647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1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16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91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284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721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2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904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998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534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C912-9F3F-4352-9DE1-25EC085172F8}" type="datetimeFigureOut">
              <a:rPr lang="es-AR" smtClean="0"/>
              <a:t>13/9/2019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68FC-7F46-46DC-97BB-B836EAFA5C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10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-305951"/>
            <a:ext cx="12192000" cy="7163951"/>
          </a:xfrm>
          <a:prstGeom prst="rect">
            <a:avLst/>
          </a:prstGeom>
          <a:solidFill>
            <a:srgbClr val="C8A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329671" y="2173356"/>
            <a:ext cx="11532657" cy="3366052"/>
          </a:xfrm>
          <a:prstGeom prst="rect">
            <a:avLst/>
          </a:prstGeom>
          <a:solidFill>
            <a:srgbClr val="C8A8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4000" b="1" i="1" dirty="0">
                <a:solidFill>
                  <a:schemeClr val="tx1"/>
                </a:solidFill>
              </a:rPr>
              <a:t>Seminario Internacional </a:t>
            </a:r>
            <a:r>
              <a:rPr lang="es-ES" sz="4000" b="1" i="1" dirty="0" err="1">
                <a:solidFill>
                  <a:schemeClr val="tx1"/>
                </a:solidFill>
              </a:rPr>
              <a:t>Telescopi</a:t>
            </a:r>
            <a:r>
              <a:rPr lang="es-ES" sz="4000" b="1" i="1" dirty="0">
                <a:solidFill>
                  <a:schemeClr val="tx1"/>
                </a:solidFill>
              </a:rPr>
              <a:t> 2019</a:t>
            </a:r>
          </a:p>
          <a:p>
            <a:r>
              <a:rPr lang="es-ES" sz="4000" b="1" i="1" dirty="0">
                <a:solidFill>
                  <a:schemeClr val="tx1"/>
                </a:solidFill>
              </a:rPr>
              <a:t> 25/09/19</a:t>
            </a:r>
          </a:p>
          <a:p>
            <a:r>
              <a:rPr lang="es-ES" sz="4000" b="1" i="1" dirty="0">
                <a:solidFill>
                  <a:schemeClr val="tx1"/>
                </a:solidFill>
              </a:rPr>
              <a:t>Panel 3 “La era digital: los sistemas de información y comunicación en el modelo organizacional y la dirección estratégica de las universidades”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67813" y="2736177"/>
            <a:ext cx="541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3896AA-C0EC-4D38-8C5F-0B18B0D5D01E}"/>
              </a:ext>
            </a:extLst>
          </p:cNvPr>
          <p:cNvSpPr txBox="1"/>
          <p:nvPr/>
        </p:nvSpPr>
        <p:spPr>
          <a:xfrm>
            <a:off x="3147391" y="6017625"/>
            <a:ext cx="5897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i="1" dirty="0"/>
              <a:t>DR RODOLFO DE VINCENZI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BE04E5-7BD4-44AC-AF96-0E9514592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1" y="214197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0" y="-305951"/>
            <a:ext cx="12192000" cy="7163951"/>
            <a:chOff x="0" y="-305951"/>
            <a:chExt cx="12192000" cy="7163951"/>
          </a:xfrm>
        </p:grpSpPr>
        <p:sp>
          <p:nvSpPr>
            <p:cNvPr id="10" name="Rectángulo 9"/>
            <p:cNvSpPr/>
            <p:nvPr/>
          </p:nvSpPr>
          <p:spPr>
            <a:xfrm>
              <a:off x="0" y="-305951"/>
              <a:ext cx="12192000" cy="7163951"/>
            </a:xfrm>
            <a:prstGeom prst="rect">
              <a:avLst/>
            </a:prstGeom>
            <a:solidFill>
              <a:srgbClr val="C8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36"/>
            <a:stretch/>
          </p:blipFill>
          <p:spPr>
            <a:xfrm>
              <a:off x="0" y="-305951"/>
              <a:ext cx="12192000" cy="2811295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208768" y="2505344"/>
            <a:ext cx="11774465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/>
              <a:t>¿</a:t>
            </a:r>
            <a:r>
              <a:rPr lang="es-ES" sz="4800" b="1" dirty="0"/>
              <a:t>De qué modo impacta la era digital en los sistemas de información y comunicación</a:t>
            </a:r>
            <a:r>
              <a:rPr lang="es-AR" sz="4800" b="1" dirty="0"/>
              <a:t>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67813" y="2736177"/>
            <a:ext cx="541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19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449"/>
            <a:ext cx="12192000" cy="6858000"/>
          </a:xfrm>
          <a:prstGeom prst="rect">
            <a:avLst/>
          </a:prstGeom>
          <a:solidFill>
            <a:srgbClr val="C8A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08767" y="160711"/>
            <a:ext cx="11774465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Cambios de contexto que impactan el modelo organizacional y la dirección estratégica de las universidades</a:t>
            </a:r>
            <a:endParaRPr lang="es-AR" sz="3600" b="1" dirty="0"/>
          </a:p>
        </p:txBody>
      </p:sp>
      <p:sp>
        <p:nvSpPr>
          <p:cNvPr id="8" name="Rectángulo 7"/>
          <p:cNvSpPr/>
          <p:nvPr/>
        </p:nvSpPr>
        <p:spPr>
          <a:xfrm>
            <a:off x="204000" y="2979781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Ruptura del monopolio de las universidades en la producción y provisión de contenidos (accesibilidad y curación de contenidos</a:t>
            </a:r>
            <a:r>
              <a:rPr lang="es-AR" sz="2000" dirty="0" smtClean="0">
                <a:solidFill>
                  <a:schemeClr val="tx1"/>
                </a:solidFill>
              </a:rPr>
              <a:t>). </a:t>
            </a:r>
            <a:r>
              <a:rPr lang="es-AR" sz="2000" dirty="0" err="1" smtClean="0">
                <a:solidFill>
                  <a:schemeClr val="tx1"/>
                </a:solidFill>
              </a:rPr>
              <a:t>Skills</a:t>
            </a:r>
            <a:r>
              <a:rPr lang="es-AR" sz="2000" dirty="0" smtClean="0">
                <a:solidFill>
                  <a:schemeClr val="tx1"/>
                </a:solidFill>
              </a:rPr>
              <a:t> Gap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4001" y="1703493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De la lecto escritura a las pantallas (imagen, procesamiento, internet)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4000" y="2353245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De la utopía totalizadora a la utopía a la carta (multiplicidad de caminos)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8768" y="3681055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</a:t>
            </a:r>
            <a:r>
              <a:rPr lang="es-AR" sz="2000" dirty="0" smtClean="0">
                <a:solidFill>
                  <a:schemeClr val="tx1"/>
                </a:solidFill>
              </a:rPr>
              <a:t>el </a:t>
            </a:r>
            <a:r>
              <a:rPr lang="es-AR" sz="2000" dirty="0">
                <a:solidFill>
                  <a:schemeClr val="tx1"/>
                </a:solidFill>
              </a:rPr>
              <a:t>aula tradicional (simultaneidad, encierro y </a:t>
            </a:r>
            <a:r>
              <a:rPr lang="es-AR" sz="2000" dirty="0" err="1">
                <a:solidFill>
                  <a:schemeClr val="tx1"/>
                </a:solidFill>
              </a:rPr>
              <a:t>presencialidad</a:t>
            </a:r>
            <a:r>
              <a:rPr lang="es-AR" sz="2000" dirty="0">
                <a:solidFill>
                  <a:schemeClr val="tx1"/>
                </a:solidFill>
              </a:rPr>
              <a:t>) al aula extendida (virtual, práctica profesional)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8767" y="4295364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De los contenidos homologables a los resultados de aprendizajes (variedad de mecanismos de reconocimiento y certificación de estudios)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4004" y="4909741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Hacia un diseño curricular más flexible que permita recuperar y certificar saberes previos </a:t>
            </a:r>
            <a:r>
              <a:rPr lang="es-ES" sz="2000" dirty="0">
                <a:solidFill>
                  <a:schemeClr val="tx1"/>
                </a:solidFill>
              </a:rPr>
              <a:t>(formas alternativas de diseños </a:t>
            </a:r>
            <a:r>
              <a:rPr lang="es-ES" sz="2000" dirty="0" smtClean="0">
                <a:solidFill>
                  <a:schemeClr val="tx1"/>
                </a:solidFill>
              </a:rPr>
              <a:t>curriculares, </a:t>
            </a:r>
            <a:r>
              <a:rPr lang="es-ES" sz="2000" dirty="0" err="1" smtClean="0">
                <a:solidFill>
                  <a:schemeClr val="tx1"/>
                </a:solidFill>
              </a:rPr>
              <a:t>bootcamps</a:t>
            </a:r>
            <a:r>
              <a:rPr lang="es-ES" sz="2000" dirty="0" smtClean="0">
                <a:solidFill>
                  <a:schemeClr val="tx1"/>
                </a:solidFill>
              </a:rPr>
              <a:t>, </a:t>
            </a:r>
            <a:r>
              <a:rPr lang="es-ES" sz="2000" dirty="0" err="1" smtClean="0">
                <a:solidFill>
                  <a:schemeClr val="tx1"/>
                </a:solidFill>
              </a:rPr>
              <a:t>moocs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  <a:r>
              <a:rPr lang="es-AR" sz="2000" dirty="0" smtClean="0">
                <a:solidFill>
                  <a:schemeClr val="tx1"/>
                </a:solidFill>
              </a:rPr>
              <a:t> 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4003" y="5524118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Del modelo organizacional tradicional (jerárquico) al modelo en red (comunidad de aprendizaje)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4002" y="6138495"/>
            <a:ext cx="11774465" cy="509591"/>
          </a:xfrm>
          <a:prstGeom prst="rect">
            <a:avLst/>
          </a:prstGeom>
          <a:solidFill>
            <a:srgbClr val="E4D5B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000" dirty="0">
                <a:solidFill>
                  <a:schemeClr val="tx1"/>
                </a:solidFill>
              </a:rPr>
              <a:t>De la competencia por los recursos al uso colaborativo</a:t>
            </a:r>
          </a:p>
        </p:txBody>
      </p:sp>
    </p:spTree>
    <p:extLst>
      <p:ext uri="{BB962C8B-B14F-4D97-AF65-F5344CB8AC3E}">
        <p14:creationId xmlns:p14="http://schemas.microsoft.com/office/powerpoint/2010/main" val="16273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" y="-152976"/>
            <a:ext cx="12192000" cy="7163951"/>
          </a:xfrm>
          <a:prstGeom prst="rect">
            <a:avLst/>
          </a:prstGeom>
          <a:solidFill>
            <a:srgbClr val="C8A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01457" y="3617844"/>
            <a:ext cx="11774465" cy="304698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/>
              <a:t>¿Cómo pueden los sistemas de información contribuir a que las universidades operen como agentes de cambio y transformación en este nuevo contexto?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96DB965-1B18-4A49-BFCB-9E021DDA2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25780" r="100" b="17657"/>
          <a:stretch/>
        </p:blipFill>
        <p:spPr>
          <a:xfrm>
            <a:off x="-14618" y="-135330"/>
            <a:ext cx="12206617" cy="37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0" y="-152976"/>
            <a:ext cx="12192000" cy="7163951"/>
            <a:chOff x="0" y="-305951"/>
            <a:chExt cx="12192000" cy="7163951"/>
          </a:xfrm>
        </p:grpSpPr>
        <p:sp>
          <p:nvSpPr>
            <p:cNvPr id="10" name="Rectángulo 9"/>
            <p:cNvSpPr/>
            <p:nvPr/>
          </p:nvSpPr>
          <p:spPr>
            <a:xfrm>
              <a:off x="0" y="-305951"/>
              <a:ext cx="12192000" cy="7163951"/>
            </a:xfrm>
            <a:prstGeom prst="rect">
              <a:avLst/>
            </a:prstGeom>
            <a:solidFill>
              <a:srgbClr val="C8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336"/>
            <a:stretch/>
          </p:blipFill>
          <p:spPr>
            <a:xfrm>
              <a:off x="0" y="-305951"/>
              <a:ext cx="12192000" cy="2183519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208767" y="1343335"/>
            <a:ext cx="11774465" cy="7848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500" b="1" dirty="0"/>
              <a:t>¿Cómo llegamos hasta aquí?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39A4C31-47F8-433E-A599-2114EE04987A}"/>
              </a:ext>
            </a:extLst>
          </p:cNvPr>
          <p:cNvGrpSpPr/>
          <p:nvPr/>
        </p:nvGrpSpPr>
        <p:grpSpPr>
          <a:xfrm>
            <a:off x="287932" y="2245075"/>
            <a:ext cx="5624186" cy="2123658"/>
            <a:chOff x="270383" y="2545142"/>
            <a:chExt cx="5624186" cy="2123658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875DB300-5D55-447D-841A-D461381BBA10}"/>
                </a:ext>
              </a:extLst>
            </p:cNvPr>
            <p:cNvSpPr/>
            <p:nvPr/>
          </p:nvSpPr>
          <p:spPr>
            <a:xfrm>
              <a:off x="270383" y="2570202"/>
              <a:ext cx="5624186" cy="1993246"/>
            </a:xfrm>
            <a:prstGeom prst="rect">
              <a:avLst/>
            </a:prstGeom>
            <a:solidFill>
              <a:srgbClr val="E4D5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EF52D7E-9107-4241-BB52-CAF352AC2350}"/>
                </a:ext>
              </a:extLst>
            </p:cNvPr>
            <p:cNvSpPr txBox="1"/>
            <p:nvPr/>
          </p:nvSpPr>
          <p:spPr>
            <a:xfrm>
              <a:off x="358398" y="2545142"/>
              <a:ext cx="549859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/>
                <a:t>MAYOR COBERTURA</a:t>
              </a:r>
            </a:p>
            <a:p>
              <a:endParaRPr lang="es-AR" sz="2000" i="1" dirty="0"/>
            </a:p>
            <a:p>
              <a:r>
                <a:rPr lang="es-AR" sz="2000" i="1" dirty="0"/>
                <a:t>Matrícula Universitaria</a:t>
              </a:r>
              <a:r>
                <a:rPr lang="es-AR" sz="2000" b="1" dirty="0"/>
                <a:t> </a:t>
              </a:r>
            </a:p>
            <a:p>
              <a:r>
                <a:rPr lang="es-AR" dirty="0"/>
                <a:t>Argentina (SPU, 2018)</a:t>
              </a:r>
            </a:p>
            <a:p>
              <a:r>
                <a:rPr lang="es-AR" dirty="0"/>
                <a:t>1995 Menos 900.000 alumnos</a:t>
              </a:r>
            </a:p>
            <a:p>
              <a:r>
                <a:rPr lang="es-AR" dirty="0"/>
                <a:t>2018 Más de 2 millones (crecimiento x 2,2)</a:t>
              </a:r>
            </a:p>
            <a:p>
              <a:r>
                <a:rPr lang="es-AR" dirty="0"/>
                <a:t>Tasa bruta matriculación universitaria 2018 39,5%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42A75E5-1918-4016-8EC4-E33F00DB6467}"/>
              </a:ext>
            </a:extLst>
          </p:cNvPr>
          <p:cNvGrpSpPr/>
          <p:nvPr/>
        </p:nvGrpSpPr>
        <p:grpSpPr>
          <a:xfrm>
            <a:off x="6288065" y="2199445"/>
            <a:ext cx="5624186" cy="2038235"/>
            <a:chOff x="6317461" y="2525213"/>
            <a:chExt cx="5624186" cy="2038235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0D143ED-52F8-4EAE-8686-DF3BEC794608}"/>
                </a:ext>
              </a:extLst>
            </p:cNvPr>
            <p:cNvSpPr/>
            <p:nvPr/>
          </p:nvSpPr>
          <p:spPr>
            <a:xfrm>
              <a:off x="6317461" y="2570202"/>
              <a:ext cx="5624186" cy="1993246"/>
            </a:xfrm>
            <a:prstGeom prst="rect">
              <a:avLst/>
            </a:prstGeom>
            <a:solidFill>
              <a:srgbClr val="E4D5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EFA3F98-AB44-44D4-BA6D-9C95F1A986A1}"/>
                </a:ext>
              </a:extLst>
            </p:cNvPr>
            <p:cNvSpPr txBox="1"/>
            <p:nvPr/>
          </p:nvSpPr>
          <p:spPr>
            <a:xfrm>
              <a:off x="6505435" y="2525213"/>
              <a:ext cx="541541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/>
                <a:t>MAYOR GRADUACIÓN</a:t>
              </a:r>
            </a:p>
            <a:p>
              <a:endParaRPr lang="es-AR" sz="2000" i="1" dirty="0"/>
            </a:p>
            <a:p>
              <a:r>
                <a:rPr lang="es-AR" sz="2000" i="1" dirty="0"/>
                <a:t>Tasa de graduación en grado</a:t>
              </a:r>
              <a:r>
                <a:rPr lang="es-AR" sz="2000" b="1" dirty="0"/>
                <a:t> </a:t>
              </a:r>
              <a:r>
                <a:rPr lang="es-AR" sz="2000" i="1" dirty="0"/>
                <a:t>(UNESCO UIS, 2015)</a:t>
              </a:r>
            </a:p>
            <a:p>
              <a:r>
                <a:rPr lang="es-AR" dirty="0"/>
                <a:t>Argentina 29,4%		ALC 20%</a:t>
              </a:r>
            </a:p>
            <a:p>
              <a:r>
                <a:rPr lang="es-AR" dirty="0"/>
                <a:t>USA 46%			Canadá 57%</a:t>
              </a:r>
            </a:p>
            <a:p>
              <a:endParaRPr lang="es-AR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43019DD-C25D-4924-8584-5178E708B105}"/>
              </a:ext>
            </a:extLst>
          </p:cNvPr>
          <p:cNvGrpSpPr/>
          <p:nvPr/>
        </p:nvGrpSpPr>
        <p:grpSpPr>
          <a:xfrm>
            <a:off x="269142" y="4541086"/>
            <a:ext cx="5661765" cy="1993246"/>
            <a:chOff x="250353" y="4504204"/>
            <a:chExt cx="5661765" cy="1993246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B2065A31-E0F0-46BE-A755-6F633B8A9B95}"/>
                </a:ext>
              </a:extLst>
            </p:cNvPr>
            <p:cNvSpPr/>
            <p:nvPr/>
          </p:nvSpPr>
          <p:spPr>
            <a:xfrm>
              <a:off x="250353" y="4504204"/>
              <a:ext cx="5624186" cy="1993246"/>
            </a:xfrm>
            <a:prstGeom prst="rect">
              <a:avLst/>
            </a:prstGeom>
            <a:solidFill>
              <a:srgbClr val="E4D5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679D7F8-C0DE-4F6A-AE1E-514802DD6446}"/>
                </a:ext>
              </a:extLst>
            </p:cNvPr>
            <p:cNvSpPr txBox="1"/>
            <p:nvPr/>
          </p:nvSpPr>
          <p:spPr>
            <a:xfrm>
              <a:off x="413526" y="4656212"/>
              <a:ext cx="549859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i="1" dirty="0"/>
                <a:t>ALC (UNESCO UIS, 2015)</a:t>
              </a:r>
            </a:p>
            <a:p>
              <a:endParaRPr lang="es-AR" dirty="0"/>
            </a:p>
            <a:p>
              <a:r>
                <a:rPr lang="es-AR" dirty="0"/>
                <a:t>1995 5.070.731</a:t>
              </a:r>
            </a:p>
            <a:p>
              <a:r>
                <a:rPr lang="es-AR" dirty="0"/>
                <a:t>2015 Más de 25 millones (crecimiento x 5)</a:t>
              </a:r>
            </a:p>
            <a:p>
              <a:endParaRPr lang="es-AR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1F8F609-F277-4145-BEE7-7DC6AB672004}"/>
              </a:ext>
            </a:extLst>
          </p:cNvPr>
          <p:cNvGrpSpPr/>
          <p:nvPr/>
        </p:nvGrpSpPr>
        <p:grpSpPr>
          <a:xfrm>
            <a:off x="6298674" y="4541086"/>
            <a:ext cx="5644979" cy="1993246"/>
            <a:chOff x="6338253" y="4544255"/>
            <a:chExt cx="5644979" cy="1993246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114078C-6DE2-4C30-993C-7DED3DF2DB0D}"/>
                </a:ext>
              </a:extLst>
            </p:cNvPr>
            <p:cNvSpPr/>
            <p:nvPr/>
          </p:nvSpPr>
          <p:spPr>
            <a:xfrm>
              <a:off x="6338253" y="4544255"/>
              <a:ext cx="5624186" cy="1993246"/>
            </a:xfrm>
            <a:prstGeom prst="rect">
              <a:avLst/>
            </a:prstGeom>
            <a:solidFill>
              <a:srgbClr val="E4D5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7F5F305-2845-451A-B7EA-E303A9F860CA}"/>
                </a:ext>
              </a:extLst>
            </p:cNvPr>
            <p:cNvSpPr txBox="1"/>
            <p:nvPr/>
          </p:nvSpPr>
          <p:spPr>
            <a:xfrm>
              <a:off x="6567813" y="4651684"/>
              <a:ext cx="541541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i="1" dirty="0"/>
                <a:t>Población entre 25 y 34 años con título universitario (OCDE, 2017)</a:t>
              </a:r>
            </a:p>
            <a:p>
              <a:endParaRPr lang="es-AR" dirty="0"/>
            </a:p>
            <a:p>
              <a:r>
                <a:rPr lang="es-AR" dirty="0"/>
                <a:t>Argentina 19%		México 21%</a:t>
              </a:r>
            </a:p>
            <a:p>
              <a:r>
                <a:rPr lang="es-AR" dirty="0"/>
                <a:t>Colombia 27%		Costa Rica 28%</a:t>
              </a:r>
            </a:p>
            <a:p>
              <a:r>
                <a:rPr lang="es-AR" dirty="0"/>
                <a:t>Chile 30%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-14617" y="-305951"/>
            <a:ext cx="12206617" cy="7438271"/>
            <a:chOff x="-14617" y="-305951"/>
            <a:chExt cx="12206617" cy="7438271"/>
          </a:xfrm>
        </p:grpSpPr>
        <p:sp>
          <p:nvSpPr>
            <p:cNvPr id="6" name="Rectángulo 5"/>
            <p:cNvSpPr/>
            <p:nvPr/>
          </p:nvSpPr>
          <p:spPr>
            <a:xfrm>
              <a:off x="0" y="-305951"/>
              <a:ext cx="12192000" cy="7163951"/>
            </a:xfrm>
            <a:prstGeom prst="rect">
              <a:avLst/>
            </a:prstGeom>
            <a:solidFill>
              <a:srgbClr val="C8A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" t="25780" r="100" b="17657"/>
            <a:stretch/>
          </p:blipFill>
          <p:spPr>
            <a:xfrm>
              <a:off x="-14617" y="1962912"/>
              <a:ext cx="12206617" cy="5169408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208767" y="603564"/>
            <a:ext cx="11774465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/>
              <a:t>El camino hacia las nuevas dinámicas organizacionales</a:t>
            </a:r>
          </a:p>
        </p:txBody>
      </p:sp>
    </p:spTree>
    <p:extLst>
      <p:ext uri="{BB962C8B-B14F-4D97-AF65-F5344CB8AC3E}">
        <p14:creationId xmlns:p14="http://schemas.microsoft.com/office/powerpoint/2010/main" val="40797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7163951"/>
          </a:xfrm>
          <a:prstGeom prst="rect">
            <a:avLst/>
          </a:prstGeom>
          <a:solidFill>
            <a:srgbClr val="C8A87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r</a:t>
            </a:r>
          </a:p>
        </p:txBody>
      </p:sp>
      <p:pic>
        <p:nvPicPr>
          <p:cNvPr id="3" name="Imagen 2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886CBE69-7D77-41C9-950A-3A4D44434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6" y="2485185"/>
            <a:ext cx="7377043" cy="34572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D64307-5833-47AC-B4EB-67EB77A9EDE1}"/>
              </a:ext>
            </a:extLst>
          </p:cNvPr>
          <p:cNvSpPr txBox="1"/>
          <p:nvPr/>
        </p:nvSpPr>
        <p:spPr>
          <a:xfrm>
            <a:off x="3087756" y="1722632"/>
            <a:ext cx="7377044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RECURSOS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6DDBA0-F981-4855-A0C1-5CB1CBFC6AD6}"/>
              </a:ext>
            </a:extLst>
          </p:cNvPr>
          <p:cNvSpPr txBox="1"/>
          <p:nvPr/>
        </p:nvSpPr>
        <p:spPr>
          <a:xfrm>
            <a:off x="3087756" y="6109011"/>
            <a:ext cx="7377044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/>
              <a:t>COMUNICACIÓN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0A717E-4C7F-4DE7-901E-7F4EF022369A}"/>
              </a:ext>
            </a:extLst>
          </p:cNvPr>
          <p:cNvSpPr/>
          <p:nvPr/>
        </p:nvSpPr>
        <p:spPr>
          <a:xfrm>
            <a:off x="692427" y="3481647"/>
            <a:ext cx="2069548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chemeClr val="tx1"/>
                </a:solidFill>
              </a:rPr>
              <a:t>UNIDADES DE GESTIÓN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66B36F-CA66-4930-AADF-C87738D5D3EB}"/>
              </a:ext>
            </a:extLst>
          </p:cNvPr>
          <p:cNvSpPr txBox="1"/>
          <p:nvPr/>
        </p:nvSpPr>
        <p:spPr>
          <a:xfrm>
            <a:off x="692426" y="291996"/>
            <a:ext cx="10903225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sz="4800" b="1" dirty="0"/>
              <a:t>MODELOS MATRICIALES EN RED</a:t>
            </a:r>
          </a:p>
        </p:txBody>
      </p:sp>
    </p:spTree>
    <p:extLst>
      <p:ext uri="{BB962C8B-B14F-4D97-AF65-F5344CB8AC3E}">
        <p14:creationId xmlns:p14="http://schemas.microsoft.com/office/powerpoint/2010/main" val="4148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342</Words>
  <Application>Microsoft Office PowerPoint</Application>
  <PresentationFormat>Panorámica</PresentationFormat>
  <Paragraphs>50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Juiz, María</dc:creator>
  <cp:lastModifiedBy>De Vincenzi, Rodolfo</cp:lastModifiedBy>
  <cp:revision>25</cp:revision>
  <dcterms:created xsi:type="dcterms:W3CDTF">2019-07-15T11:25:41Z</dcterms:created>
  <dcterms:modified xsi:type="dcterms:W3CDTF">2019-09-13T20:15:06Z</dcterms:modified>
</cp:coreProperties>
</file>