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7" r:id="rId2"/>
    <p:sldId id="280" r:id="rId3"/>
    <p:sldId id="258" r:id="rId4"/>
    <p:sldId id="271" r:id="rId5"/>
    <p:sldId id="261" r:id="rId6"/>
    <p:sldId id="263" r:id="rId7"/>
    <p:sldId id="276" r:id="rId8"/>
    <p:sldId id="273" r:id="rId9"/>
    <p:sldId id="266" r:id="rId10"/>
    <p:sldId id="267" r:id="rId11"/>
    <p:sldId id="278" r:id="rId12"/>
    <p:sldId id="279" r:id="rId13"/>
    <p:sldId id="277" r:id="rId14"/>
    <p:sldId id="269" r:id="rId15"/>
    <p:sldId id="274" r:id="rId16"/>
    <p:sldId id="259" r:id="rId17"/>
  </p:sldIdLst>
  <p:sldSz cx="10079038" cy="7559675"/>
  <p:notesSz cx="7559675" cy="10691813"/>
  <p:embeddedFontLst>
    <p:embeddedFont>
      <p:font typeface="Segoe UI" pitchFamily="34" charset="0"/>
      <p:regular r:id="rId20"/>
      <p:bold r:id="rId21"/>
      <p:italic r:id="rId22"/>
      <p:boldItalic r:id="rId23"/>
    </p:embeddedFont>
    <p:embeddedFont>
      <p:font typeface="Tahoma" pitchFamily="34" charset="0"/>
      <p:regular r:id="rId24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Georgia" pitchFamily="18" charset="0"/>
      <p:regular r:id="rId30"/>
      <p:bold r:id="rId31"/>
      <p:italic r:id="rId32"/>
      <p:boldItalic r:id="rId33"/>
    </p:embeddedFont>
    <p:embeddedFont>
      <p:font typeface="Calibri Light" charset="0"/>
      <p:regular r:id="rId34"/>
      <p:italic r:id="rId35"/>
    </p:embeddedFont>
    <p:embeddedFont>
      <p:font typeface="Lucida Sans Unicode" pitchFamily="34" charset="0"/>
      <p:regular r:id="rId36"/>
    </p:embeddedFont>
    <p:embeddedFont>
      <p:font typeface="Microsoft YaHei" charset="-122"/>
      <p:regular r:id="rId37"/>
      <p:bold r:id="rId38"/>
    </p:embeddedFont>
    <p:embeddedFont>
      <p:font typeface="Mangal" pitchFamily="2"/>
      <p:regular r:id="rId39"/>
    </p:embeddedFont>
    <p:embeddedFont>
      <p:font typeface="SimSun" charset="-122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la" initials="M" lastIdx="21" clrIdx="0">
    <p:extLst>
      <p:ext uri="{19B8F6BF-5375-455C-9EA6-DF929625EA0E}">
        <p15:presenceInfo xmlns:p15="http://schemas.microsoft.com/office/powerpoint/2012/main" xmlns="" userId="Mariela" providerId="None"/>
      </p:ext>
    </p:extLst>
  </p:cmAuthor>
  <p:cmAuthor id="2" name="Usuario" initials="U" lastIdx="1" clrIdx="1">
    <p:extLst>
      <p:ext uri="{19B8F6BF-5375-455C-9EA6-DF929625EA0E}">
        <p15:presenceInfo xmlns:p15="http://schemas.microsoft.com/office/powerpoint/2012/main" xmlns="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5A4D2"/>
    <a:srgbClr val="357FA6"/>
    <a:srgbClr val="46A2CB"/>
    <a:srgbClr val="7F7F7F"/>
    <a:srgbClr val="44A5D8"/>
    <a:srgbClr val="70C3EF"/>
    <a:srgbClr val="98CEEA"/>
    <a:srgbClr val="A5D1F1"/>
    <a:srgbClr val="A5D2F1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444" y="-72"/>
      </p:cViewPr>
      <p:guideLst>
        <p:guide orient="horz" pos="2381"/>
        <p:guide pos="31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Usuario\Dropbox\GEFINES%202017\grafico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Hoja_de_c_lculo_de_Microsoft_Office_Excel1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Usuario\AppData\Local\Temp\2019%20Cuentas%20FD-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Usuario\AppData\Local\Temp\2019%20Cuentas%20FD-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Hoja_de_c_lculo_d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/>
              <a:t>EXPEDIENTES DE UNA UNIDAD ACADÉMICA - ECANA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ecana!$B$3</c:f>
              <c:strCache>
                <c:ptCount val="1"/>
                <c:pt idx="0">
                  <c:v>Trámite  Físico 2015</c:v>
                </c:pt>
              </c:strCache>
            </c:strRef>
          </c:tx>
          <c:spPr>
            <a:solidFill>
              <a:srgbClr val="44A5D8"/>
            </a:solidFill>
            <a:ln>
              <a:noFill/>
            </a:ln>
            <a:effectLst/>
          </c:spPr>
          <c:cat>
            <c:strRef>
              <c:f>ecana!$A$4:$A$6</c:f>
              <c:strCache>
                <c:ptCount val="3"/>
                <c:pt idx="0">
                  <c:v>Equivalencia interna</c:v>
                </c:pt>
                <c:pt idx="1">
                  <c:v>Equivalencia internacional</c:v>
                </c:pt>
                <c:pt idx="2">
                  <c:v>Legalización de plan de estudio y programa </c:v>
                </c:pt>
              </c:strCache>
            </c:strRef>
          </c:cat>
          <c:val>
            <c:numRef>
              <c:f>ecana!$B$4:$B$6</c:f>
              <c:numCache>
                <c:formatCode>General</c:formatCode>
                <c:ptCount val="3"/>
                <c:pt idx="0">
                  <c:v>37</c:v>
                </c:pt>
                <c:pt idx="1">
                  <c:v>60</c:v>
                </c:pt>
                <c:pt idx="2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5C-416A-8478-7D5F1B566F19}"/>
            </c:ext>
          </c:extLst>
        </c:ser>
        <c:ser>
          <c:idx val="1"/>
          <c:order val="1"/>
          <c:tx>
            <c:strRef>
              <c:f>ecana!$C$3</c:f>
              <c:strCache>
                <c:ptCount val="1"/>
                <c:pt idx="0">
                  <c:v>Trámite Digital 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ecana!$A$4:$A$6</c:f>
              <c:strCache>
                <c:ptCount val="3"/>
                <c:pt idx="0">
                  <c:v>Equivalencia interna</c:v>
                </c:pt>
                <c:pt idx="1">
                  <c:v>Equivalencia internacional</c:v>
                </c:pt>
                <c:pt idx="2">
                  <c:v>Legalización de plan de estudio y programa </c:v>
                </c:pt>
              </c:strCache>
            </c:strRef>
          </c:cat>
          <c:val>
            <c:numRef>
              <c:f>ecana!$C$4:$C$6</c:f>
              <c:numCache>
                <c:formatCode>General</c:formatCode>
                <c:ptCount val="3"/>
                <c:pt idx="0">
                  <c:v>17</c:v>
                </c:pt>
                <c:pt idx="1">
                  <c:v>30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E5C-416A-8478-7D5F1B566F19}"/>
            </c:ext>
          </c:extLst>
        </c:ser>
        <c:dLbls/>
        <c:gapWidth val="219"/>
        <c:overlap val="-27"/>
        <c:axId val="61391616"/>
        <c:axId val="61393152"/>
      </c:barChart>
      <c:catAx>
        <c:axId val="613916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1393152"/>
        <c:crosses val="autoZero"/>
        <c:auto val="1"/>
        <c:lblAlgn val="ctr"/>
        <c:lblOffset val="100"/>
      </c:catAx>
      <c:valAx>
        <c:axId val="613931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139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EXPEDIENTES DE TÍTULOS</a:t>
            </a:r>
          </a:p>
        </c:rich>
      </c:tx>
      <c:layout>
        <c:manualLayout>
          <c:xMode val="edge"/>
          <c:yMode val="edge"/>
          <c:x val="0.33745822397200359"/>
          <c:y val="1.3888888888888892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titulos!$B$3</c:f>
              <c:strCache>
                <c:ptCount val="1"/>
                <c:pt idx="0">
                  <c:v> Trámite Físico 2015</c:v>
                </c:pt>
              </c:strCache>
            </c:strRef>
          </c:tx>
          <c:spPr>
            <a:solidFill>
              <a:srgbClr val="46A2CB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titulos!$A$4:$A$7</c:f>
              <c:strCache>
                <c:ptCount val="4"/>
                <c:pt idx="0">
                  <c:v>Departamento de Alumnos</c:v>
                </c:pt>
                <c:pt idx="1">
                  <c:v>Unidad Académica</c:v>
                </c:pt>
                <c:pt idx="2">
                  <c:v>Sec. Académica</c:v>
                </c:pt>
                <c:pt idx="3">
                  <c:v>Recepción </c:v>
                </c:pt>
              </c:strCache>
            </c:strRef>
          </c:cat>
          <c:val>
            <c:numRef>
              <c:f>titulos!$B$4:$B$7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82-4C48-A5AD-E52313606F12}"/>
            </c:ext>
          </c:extLst>
        </c:ser>
        <c:ser>
          <c:idx val="1"/>
          <c:order val="1"/>
          <c:tx>
            <c:strRef>
              <c:f>titulos!$C$3</c:f>
              <c:strCache>
                <c:ptCount val="1"/>
                <c:pt idx="0">
                  <c:v>Trámite digital 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titulos!$A$4:$A$7</c:f>
              <c:strCache>
                <c:ptCount val="4"/>
                <c:pt idx="0">
                  <c:v>Departamento de Alumnos</c:v>
                </c:pt>
                <c:pt idx="1">
                  <c:v>Unidad Académica</c:v>
                </c:pt>
                <c:pt idx="2">
                  <c:v>Sec. Académica</c:v>
                </c:pt>
                <c:pt idx="3">
                  <c:v>Recepción </c:v>
                </c:pt>
              </c:strCache>
            </c:strRef>
          </c:cat>
          <c:val>
            <c:numRef>
              <c:f>titulos!$C$4:$C$7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82-4C48-A5AD-E52313606F12}"/>
            </c:ext>
          </c:extLst>
        </c:ser>
        <c:dLbls>
          <c:showVal val="1"/>
        </c:dLbls>
        <c:gapWidth val="219"/>
        <c:overlap val="-27"/>
        <c:axId val="71323008"/>
        <c:axId val="71353472"/>
      </c:barChart>
      <c:catAx>
        <c:axId val="713230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1353472"/>
        <c:crosses val="autoZero"/>
        <c:lblAlgn val="ctr"/>
        <c:lblOffset val="100"/>
      </c:catAx>
      <c:valAx>
        <c:axId val="713534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132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/>
      </a:pPr>
      <a:endParaRPr lang="es-E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b="0" dirty="0"/>
              <a:t>Fojas por año</a:t>
            </a:r>
          </a:p>
        </c:rich>
      </c:tx>
      <c:layout>
        <c:manualLayout>
          <c:xMode val="edge"/>
          <c:yMode val="edge"/>
          <c:x val="0.39792757582799043"/>
          <c:y val="1.0770413166194048E-2"/>
        </c:manualLayout>
      </c:layout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Datos!$A$32</c:f>
              <c:strCache>
                <c:ptCount val="1"/>
                <c:pt idx="0">
                  <c:v>Fisicas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Datos!$B$31:$F$31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(Estimados)</c:v>
                </c:pt>
              </c:strCache>
            </c:strRef>
          </c:cat>
          <c:val>
            <c:numRef>
              <c:f>Datos!$B$32:$F$32</c:f>
              <c:numCache>
                <c:formatCode>#,##0</c:formatCode>
                <c:ptCount val="5"/>
                <c:pt idx="0">
                  <c:v>1310089</c:v>
                </c:pt>
                <c:pt idx="1">
                  <c:v>985098</c:v>
                </c:pt>
                <c:pt idx="2">
                  <c:v>31405</c:v>
                </c:pt>
                <c:pt idx="3">
                  <c:v>10851</c:v>
                </c:pt>
                <c:pt idx="4">
                  <c:v>1822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5E-478B-A3D9-B484C197CBAE}"/>
            </c:ext>
          </c:extLst>
        </c:ser>
        <c:ser>
          <c:idx val="1"/>
          <c:order val="1"/>
          <c:tx>
            <c:strRef>
              <c:f>Datos!$A$33</c:f>
              <c:strCache>
                <c:ptCount val="1"/>
                <c:pt idx="0">
                  <c:v>Virtuales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Datos!$B$31:$F$31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(Estimados)</c:v>
                </c:pt>
              </c:strCache>
            </c:strRef>
          </c:cat>
          <c:val>
            <c:numRef>
              <c:f>Datos!$B$33:$F$33</c:f>
              <c:numCache>
                <c:formatCode>#,##0</c:formatCode>
                <c:ptCount val="5"/>
                <c:pt idx="0">
                  <c:v>47713</c:v>
                </c:pt>
                <c:pt idx="1">
                  <c:v>62637</c:v>
                </c:pt>
                <c:pt idx="2">
                  <c:v>89339</c:v>
                </c:pt>
                <c:pt idx="3">
                  <c:v>152805</c:v>
                </c:pt>
                <c:pt idx="4">
                  <c:v>96489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5E-478B-A3D9-B484C197CBAE}"/>
            </c:ext>
          </c:extLst>
        </c:ser>
        <c:dLbls>
          <c:showVal val="1"/>
        </c:dLbls>
        <c:marker val="1"/>
        <c:axId val="96913664"/>
        <c:axId val="97386496"/>
      </c:lineChart>
      <c:catAx>
        <c:axId val="9691366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7386496"/>
        <c:crosses val="autoZero"/>
        <c:auto val="1"/>
        <c:lblAlgn val="ctr"/>
        <c:lblOffset val="100"/>
      </c:catAx>
      <c:valAx>
        <c:axId val="97386496"/>
        <c:scaling>
          <c:orientation val="minMax"/>
        </c:scaling>
        <c:axPos val="l"/>
        <c:numFmt formatCode="#,##0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691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/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7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TONERS</a:t>
            </a:r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2246981627296588"/>
          <c:y val="0.19486111111111115"/>
          <c:w val="0.87753018372703406"/>
          <c:h val="0.72088764946048423"/>
        </c:manualLayout>
      </c:layout>
      <c:lineChart>
        <c:grouping val="standard"/>
        <c:ser>
          <c:idx val="0"/>
          <c:order val="0"/>
          <c:tx>
            <c:strRef>
              <c:f>Datos!$A$52</c:f>
              <c:strCache>
                <c:ptCount val="1"/>
                <c:pt idx="0">
                  <c:v>Tonners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Datos!$B$51:$F$51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 (estimado)</c:v>
                </c:pt>
              </c:strCache>
            </c:strRef>
          </c:cat>
          <c:val>
            <c:numRef>
              <c:f>Datos!$B$52:$F$52</c:f>
              <c:numCache>
                <c:formatCode>General</c:formatCode>
                <c:ptCount val="5"/>
                <c:pt idx="0">
                  <c:v>873</c:v>
                </c:pt>
                <c:pt idx="1">
                  <c:v>656</c:v>
                </c:pt>
                <c:pt idx="2">
                  <c:v>20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08-4E26-A43C-58855BD37607}"/>
            </c:ext>
          </c:extLst>
        </c:ser>
        <c:dLbls/>
        <c:marker val="1"/>
        <c:axId val="97397760"/>
        <c:axId val="97522432"/>
      </c:lineChart>
      <c:catAx>
        <c:axId val="97397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7522432"/>
        <c:crosses val="autoZero"/>
        <c:auto val="1"/>
        <c:lblAlgn val="ctr"/>
        <c:lblOffset val="100"/>
      </c:catAx>
      <c:valAx>
        <c:axId val="975224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739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s-E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dirty="0"/>
              <a:t>EXPEDIENTES</a:t>
            </a:r>
          </a:p>
        </c:rich>
      </c:tx>
      <c:layout>
        <c:manualLayout>
          <c:xMode val="edge"/>
          <c:yMode val="edge"/>
          <c:x val="0.37253570923490331"/>
          <c:y val="3.1298904538341159E-2"/>
        </c:manualLayout>
      </c:layout>
      <c:spPr>
        <a:noFill/>
        <a:ln>
          <a:noFill/>
        </a:ln>
        <a:effectLst/>
      </c:spPr>
    </c:title>
    <c:plotArea>
      <c:layout/>
      <c:lineChart>
        <c:grouping val="stacked"/>
        <c:ser>
          <c:idx val="0"/>
          <c:order val="0"/>
          <c:tx>
            <c:strRef>
              <c:f>Datos!$A$10</c:f>
              <c:strCache>
                <c:ptCount val="1"/>
                <c:pt idx="0">
                  <c:v>Generados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Datos!$C$9:$F$9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(Estimado)</c:v>
                </c:pt>
              </c:strCache>
            </c:strRef>
          </c:cat>
          <c:val>
            <c:numRef>
              <c:f>Datos!$C$10:$F$10</c:f>
              <c:numCache>
                <c:formatCode>General</c:formatCode>
                <c:ptCount val="4"/>
                <c:pt idx="0">
                  <c:v>1848</c:v>
                </c:pt>
                <c:pt idx="1">
                  <c:v>2372</c:v>
                </c:pt>
                <c:pt idx="2">
                  <c:v>2062</c:v>
                </c:pt>
                <c:pt idx="3">
                  <c:v>1807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BC-46E6-BC76-A36B22F330C8}"/>
            </c:ext>
          </c:extLst>
        </c:ser>
        <c:ser>
          <c:idx val="1"/>
          <c:order val="1"/>
          <c:tx>
            <c:strRef>
              <c:f>Datos!$A$11</c:f>
              <c:strCache>
                <c:ptCount val="1"/>
                <c:pt idx="0">
                  <c:v>Archivados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Datos!$C$9:$F$9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 (Estimado)</c:v>
                </c:pt>
              </c:strCache>
            </c:strRef>
          </c:cat>
          <c:val>
            <c:numRef>
              <c:f>Datos!$C$11:$F$11</c:f>
              <c:numCache>
                <c:formatCode>General</c:formatCode>
                <c:ptCount val="4"/>
                <c:pt idx="0">
                  <c:v>1992</c:v>
                </c:pt>
                <c:pt idx="1">
                  <c:v>1138</c:v>
                </c:pt>
                <c:pt idx="2">
                  <c:v>908</c:v>
                </c:pt>
                <c:pt idx="3">
                  <c:v>505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BC-46E6-BC76-A36B22F330C8}"/>
            </c:ext>
          </c:extLst>
        </c:ser>
        <c:dLbls/>
        <c:marker val="1"/>
        <c:axId val="71640192"/>
        <c:axId val="71641728"/>
      </c:lineChart>
      <c:catAx>
        <c:axId val="716401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1641728"/>
        <c:crosses val="autoZero"/>
        <c:auto val="1"/>
        <c:lblAlgn val="ctr"/>
        <c:lblOffset val="100"/>
      </c:catAx>
      <c:valAx>
        <c:axId val="71641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164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800"/>
      </a:pPr>
      <a:endParaRPr lang="es-E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412CB50E-3BC2-475C-B6AC-F8C05C07091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s-AR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8A5F182-86D7-42E1-BA0C-D763BDA280F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no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s-AR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81087F5-93D5-429D-BC7A-94AFFDB4D5CE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s-AR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EF4CF52-CE84-4391-B76A-A18BFEE05A03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>
            <a:noAutofit/>
          </a:bodyPr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0AEFD4CA-56EA-4551-8DC0-E68A4ECA8FC2}" type="slidenum">
              <a:rPr/>
              <a:pPr marL="0" marR="0" lvl="0" indent="0" algn="r" rtl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400"/>
              </a:pPr>
              <a:t>‹Nº›</a:t>
            </a:fld>
            <a:endParaRPr lang="es-AR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611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2D99EF8-AB95-4E44-AA0A-430D9AB48C0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 cap="sq">
            <a:noFill/>
            <a:prstDash val="solid"/>
          </a:ln>
        </p:spPr>
        <p:txBody>
          <a:bodyPr vert="horz" wrap="none" lIns="90000" tIns="45000" rIns="90000" bIns="45000" anchor="ctr" anchorCtr="1" compatLnSpc="1">
            <a:no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AR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SimSun" pitchFamily="2"/>
              <a:cs typeface="SimSun" pitchFamily="2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xmlns="" id="{34FF7311-5B3A-48ED-97D9-335F4D19BC0B}"/>
              </a:ext>
            </a:extLst>
          </p:cNvPr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FB578F27-2343-4487-AE4D-6383F19EB598}"/>
              </a:ext>
            </a:extLst>
          </p:cNvPr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D8BEB46E-F498-41D6-9FF1-78FB9E5961D4}"/>
              </a:ext>
            </a:extLst>
          </p:cNvPr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6" name="Marcador de imagen de diapositiva 5">
            <a:extLst>
              <a:ext uri="{FF2B5EF4-FFF2-40B4-BE49-F238E27FC236}">
                <a16:creationId xmlns:a16="http://schemas.microsoft.com/office/drawing/2014/main" xmlns="" id="{9C85C531-EC25-4C4B-9AE0-E0D330C759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12800"/>
            <a:ext cx="5335588" cy="400208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7" name="Marcador de notas 6">
            <a:extLst>
              <a:ext uri="{FF2B5EF4-FFF2-40B4-BE49-F238E27FC236}">
                <a16:creationId xmlns:a16="http://schemas.microsoft.com/office/drawing/2014/main" xmlns="" id="{DC2638D1-1952-44CA-8F6A-CB597853C8B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280" y="5078520"/>
            <a:ext cx="6041879" cy="48056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/>
          <a:p>
            <a:endParaRPr lang="es-AR"/>
          </a:p>
        </p:txBody>
      </p:sp>
      <p:sp>
        <p:nvSpPr>
          <p:cNvPr id="8" name="Marcador de encabezado 7">
            <a:extLst>
              <a:ext uri="{FF2B5EF4-FFF2-40B4-BE49-F238E27FC236}">
                <a16:creationId xmlns:a16="http://schemas.microsoft.com/office/drawing/2014/main" xmlns="" id="{2FB13FED-2C02-4DF6-8309-F521AA04AD2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-360" y="0"/>
            <a:ext cx="3274920" cy="528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s-AR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s-AR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xmlns="" id="{8B871CC7-BA0A-407A-83D0-7F4DE48D169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7880" y="0"/>
            <a:ext cx="3274920" cy="528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s-AR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s-AR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xmlns="" id="{5BA50EA6-A157-409E-ACBE-0F82372B8DD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-360" y="10154880"/>
            <a:ext cx="3274920" cy="528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s-AR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es-AR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xmlns="" id="{F0E6D8FD-CD12-4EE8-B5CF-3FCC9F8745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7880" y="10154880"/>
            <a:ext cx="3274920" cy="5288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s-AR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637A6201-CC39-4C12-A746-BDDCB74A2470}" type="slidenum">
              <a:rPr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804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es-AR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8825D56B-BE9F-4B92-8F64-6CB6DFA552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CA6C9940-6722-416A-AB5E-F942903312B7}" type="slidenum">
              <a:rPr/>
              <a:pPr lvl="0"/>
              <a:t>1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1E256E9F-C7D4-4F85-9BFF-05EC86807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4D16D290-72EF-4D8D-A143-F0C7260DF0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r>
              <a:rPr lang="es-A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9962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12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58938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13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286166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6C96FFA3-B632-4028-BE39-D266BFB1FA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EC181464-0891-4528-B76F-100A1A8180DC}" type="slidenum">
              <a:rPr/>
              <a:pPr lvl="0"/>
              <a:t>14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6BF483BC-D229-49CA-BC89-4A679D78C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AE1F7010-1390-417E-9726-6FA7C37233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3161365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6C96FFA3-B632-4028-BE39-D266BFB1FA9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EC181464-0891-4528-B76F-100A1A8180DC}" type="slidenum">
              <a:rPr/>
              <a:pPr lvl="0"/>
              <a:t>15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6BF483BC-D229-49CA-BC89-4A679D78C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AE1F7010-1390-417E-9726-6FA7C37233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3043417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ED749DC1-9802-41E3-B3C6-59871A717B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31048512-950E-4EA1-B288-0A6812F264C0}" type="slidenum">
              <a:rPr/>
              <a:pPr lvl="0"/>
              <a:t>16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549C95E3-EC71-49CF-AD8F-F40B65C12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7BABFE16-9EA4-4B6C-B555-8ABEF34893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45195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3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130823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5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418445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6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3374727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7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52655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8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97135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9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719590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10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4424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10">
            <a:extLst>
              <a:ext uri="{FF2B5EF4-FFF2-40B4-BE49-F238E27FC236}">
                <a16:creationId xmlns:a16="http://schemas.microsoft.com/office/drawing/2014/main" xmlns="" id="{DFD4D41F-433C-4A31-95D7-81B5497FF3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 compatLnSpc="1">
            <a:noAutofit/>
          </a:bodyPr>
          <a:lstStyle/>
          <a:p>
            <a:pPr lvl="0"/>
            <a:fld id="{D8DF67DB-C242-4248-9314-190198B996A8}" type="slidenum">
              <a:rPr/>
              <a:pPr lvl="0"/>
              <a:t>11</a:t>
            </a:fld>
            <a:endParaRPr lang="es-AR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463BA2D-AE6D-4602-821D-2A7F09AC4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B615CA2-9B25-4A22-95CC-ABDE3D0AA40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3679" cy="4807440"/>
          </a:xfrm>
        </p:spPr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xmlns="" val="113817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928" y="1237199"/>
            <a:ext cx="8567182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881" y="3970582"/>
            <a:ext cx="755927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F5C381-A9A7-4CA9-AD4C-AAF45E1C92FE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168228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33A39A-442F-4FA4-9459-8FB2804DD8B7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428836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2812" y="402485"/>
            <a:ext cx="2173293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934" y="402485"/>
            <a:ext cx="6393890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0EDB25-FB99-4E3E-83B5-1EADF57D5616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40029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E91E65-7C79-41BF-9801-F32159C48021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73493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85" y="1884671"/>
            <a:ext cx="8693170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685" y="5059035"/>
            <a:ext cx="8693170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D7AA64-FE4E-4167-AEE4-AE4811553132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15279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934" y="2012414"/>
            <a:ext cx="428359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514" y="2012414"/>
            <a:ext cx="428359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351BD1-C22D-4431-BFAA-40B8B26D7F1D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4742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7" y="402484"/>
            <a:ext cx="8693170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249" y="1853171"/>
            <a:ext cx="42639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249" y="2761381"/>
            <a:ext cx="4263905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514" y="1853171"/>
            <a:ext cx="428490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514" y="2761381"/>
            <a:ext cx="4284904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57F570-6156-4994-8C2E-C673DC652BFA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192257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ED7247-E8E1-4653-8B67-79314CAA9A9F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64233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E52E2A-66F8-49B0-AFCD-5FBD987CF09E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278734040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8" y="503978"/>
            <a:ext cx="325075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905" y="1088457"/>
            <a:ext cx="5102513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248" y="2267902"/>
            <a:ext cx="3250752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2D4E0D-AFBF-489E-86BA-6C151DA12060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16437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48" y="503978"/>
            <a:ext cx="3250752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4905" y="1088457"/>
            <a:ext cx="5102513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248" y="2267902"/>
            <a:ext cx="3250752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5DBC4D-6C3C-43B3-900A-898D0389EE95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78454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934" y="402484"/>
            <a:ext cx="869317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934" y="2012414"/>
            <a:ext cx="869317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934" y="7006702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683" y="7006702"/>
            <a:ext cx="34016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8320" y="7006702"/>
            <a:ext cx="22677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96BC3B99-A52B-4652-AB41-5195A7382F1C}" type="slidenum">
              <a:rPr lang="es-AR" smtClean="0"/>
              <a:pPr lvl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309669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7B1E661-9B87-45CB-8D69-ADD38573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1" y="0"/>
            <a:ext cx="10080000" cy="6747769"/>
          </a:xfrm>
          <a:prstGeom prst="rect">
            <a:avLst/>
          </a:prstGeom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8DBCFC7E-A3A5-4079-9ACF-66A631E64649}"/>
              </a:ext>
            </a:extLst>
          </p:cNvPr>
          <p:cNvSpPr/>
          <p:nvPr/>
        </p:nvSpPr>
        <p:spPr>
          <a:xfrm>
            <a:off x="0" y="6430017"/>
            <a:ext cx="10080720" cy="1129658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5A4D2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 dirty="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xmlns="" id="{5111B092-C5D4-4C56-A3D7-30945AD52A7D}"/>
              </a:ext>
            </a:extLst>
          </p:cNvPr>
          <p:cNvSpPr/>
          <p:nvPr/>
        </p:nvSpPr>
        <p:spPr>
          <a:xfrm>
            <a:off x="-1682" y="6365788"/>
            <a:ext cx="10080720" cy="126461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 dirty="0">
              <a:latin typeface="Times New Roman" pitchFamily="18"/>
              <a:ea typeface="Segoe UI" pitchFamily="2"/>
              <a:cs typeface="Tahoma" pitchFamily="2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2" b="32248"/>
          <a:stretch/>
        </p:blipFill>
        <p:spPr>
          <a:xfrm>
            <a:off x="6796491" y="6747769"/>
            <a:ext cx="2878452" cy="67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011" y="461164"/>
            <a:ext cx="4334169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endParaRPr lang="es-AR" sz="2400" dirty="0">
              <a:solidFill>
                <a:schemeClr val="bg1"/>
              </a:solidFill>
              <a:ea typeface="Segoe UI" pitchFamily="2"/>
              <a:cs typeface="Tahoma" pitchFamily="2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42074839"/>
              </p:ext>
            </p:extLst>
          </p:nvPr>
        </p:nvGraphicFramePr>
        <p:xfrm>
          <a:off x="824482" y="2555888"/>
          <a:ext cx="8395718" cy="350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0" y="501120"/>
            <a:ext cx="8873763" cy="607967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16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006" y="629923"/>
            <a:ext cx="8535834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400" dirty="0">
                <a:solidFill>
                  <a:schemeClr val="bg1"/>
                </a:solidFill>
                <a:ea typeface="Segoe UI" pitchFamily="2"/>
                <a:cs typeface="Arial" panose="020B0604020202020204" pitchFamily="34" charset="0"/>
              </a:rPr>
              <a:t>REDUCCIÓN DE TIEMPO EN LA TRAMITACIÓN DE EXPEDIENTES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29413" y="7004923"/>
            <a:ext cx="1440160" cy="363401"/>
          </a:xfrm>
          <a:prstGeom prst="rect">
            <a:avLst/>
          </a:prstGeom>
        </p:spPr>
      </p:pic>
      <p:sp>
        <p:nvSpPr>
          <p:cNvPr id="18" name="Forma libre: forma 9">
            <a:extLst>
              <a:ext uri="{FF2B5EF4-FFF2-40B4-BE49-F238E27FC236}">
                <a16:creationId xmlns:a16="http://schemas.microsoft.com/office/drawing/2014/main" xmlns="" id="{7F7B9A98-CE52-49E5-B94B-45E004DA4CC8}"/>
              </a:ext>
            </a:extLst>
          </p:cNvPr>
          <p:cNvSpPr/>
          <p:nvPr/>
        </p:nvSpPr>
        <p:spPr>
          <a:xfrm>
            <a:off x="577006" y="1266896"/>
            <a:ext cx="1925640" cy="30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200" dirty="0">
                <a:solidFill>
                  <a:srgbClr val="666666"/>
                </a:solidFill>
                <a:ea typeface="Segoe UI" pitchFamily="2"/>
                <a:cs typeface="Tahoma" pitchFamily="2"/>
              </a:rPr>
              <a:t>EJEMPLO 2</a:t>
            </a:r>
            <a:endParaRPr lang="es-AR" sz="2200" dirty="0">
              <a:solidFill>
                <a:srgbClr val="FF0000"/>
              </a:solidFill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7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-792" y="475843"/>
            <a:ext cx="5467527" cy="541448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008" y="539641"/>
            <a:ext cx="7372830" cy="5414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DOSSIER: INDICADORES</a:t>
            </a:r>
            <a:endParaRPr lang="es-AR" sz="2600" dirty="0">
              <a:solidFill>
                <a:srgbClr val="FFFFFF"/>
              </a:solidFill>
              <a:ea typeface="Segoe UI" pitchFamily="2"/>
              <a:cs typeface="Tahoma" pitchFamily="2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8916CA88-E1D3-4C04-BD67-BC9908C00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59707120"/>
              </p:ext>
            </p:extLst>
          </p:nvPr>
        </p:nvGraphicFramePr>
        <p:xfrm>
          <a:off x="577012" y="1808164"/>
          <a:ext cx="8439199" cy="47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29413" y="7004923"/>
            <a:ext cx="1440160" cy="3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4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83531783"/>
              </p:ext>
            </p:extLst>
          </p:nvPr>
        </p:nvGraphicFramePr>
        <p:xfrm>
          <a:off x="577008" y="1967023"/>
          <a:ext cx="8428619" cy="402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29413" y="7004923"/>
            <a:ext cx="1440160" cy="363401"/>
          </a:xfrm>
          <a:prstGeom prst="rect">
            <a:avLst/>
          </a:prstGeom>
        </p:spPr>
      </p:pic>
      <p:sp>
        <p:nvSpPr>
          <p:cNvPr id="7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-792" y="475843"/>
            <a:ext cx="5467527" cy="541448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8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008" y="539641"/>
            <a:ext cx="7372830" cy="5414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DOSSIER: INDICADORES</a:t>
            </a:r>
            <a:endParaRPr lang="es-AR" sz="2600" dirty="0">
              <a:solidFill>
                <a:srgbClr val="FFFFFF"/>
              </a:solidFill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31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008" y="539641"/>
            <a:ext cx="6582416" cy="5414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EXPEDIENTES: ALGUNOS LOGROS</a:t>
            </a:r>
            <a:endParaRPr lang="es-AR" sz="2400" dirty="0">
              <a:solidFill>
                <a:srgbClr val="FFFFFF"/>
              </a:solidFill>
              <a:ea typeface="Segoe UI" pitchFamily="2"/>
              <a:cs typeface="Tahoma" pitchFamily="2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E5EBB2F9-D0BD-488E-98D6-9B25B6A5B4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95431492"/>
              </p:ext>
            </p:extLst>
          </p:nvPr>
        </p:nvGraphicFramePr>
        <p:xfrm>
          <a:off x="929108" y="2279652"/>
          <a:ext cx="7857641" cy="4016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Forma libre: forma 12">
            <a:extLst>
              <a:ext uri="{FF2B5EF4-FFF2-40B4-BE49-F238E27FC236}">
                <a16:creationId xmlns:a16="http://schemas.microsoft.com/office/drawing/2014/main" xmlns="" id="{BC278C2B-357F-4B47-AD9D-C2CCF2DE165F}"/>
              </a:ext>
            </a:extLst>
          </p:cNvPr>
          <p:cNvSpPr/>
          <p:nvPr/>
        </p:nvSpPr>
        <p:spPr>
          <a:xfrm>
            <a:off x="577008" y="526087"/>
            <a:ext cx="7372830" cy="5414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DOSSIER: INDICADORES</a:t>
            </a:r>
            <a:endParaRPr lang="es-AR" sz="2400" dirty="0">
              <a:solidFill>
                <a:srgbClr val="FFFFFF"/>
              </a:solidFill>
              <a:ea typeface="Segoe UI" pitchFamily="2"/>
              <a:cs typeface="Tahoma" pitchFamily="2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29413" y="7004923"/>
            <a:ext cx="1440160" cy="363401"/>
          </a:xfrm>
          <a:prstGeom prst="rect">
            <a:avLst/>
          </a:prstGeom>
        </p:spPr>
      </p:pic>
      <p:sp>
        <p:nvSpPr>
          <p:cNvPr id="14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-792" y="475843"/>
            <a:ext cx="5447863" cy="541448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15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008" y="539641"/>
            <a:ext cx="4870063" cy="5414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DOSSIER: INDICADORES</a:t>
            </a:r>
            <a:endParaRPr lang="es-AR" sz="2600" dirty="0">
              <a:solidFill>
                <a:srgbClr val="FFFFFF"/>
              </a:solidFill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1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F566F815-EEC2-4463-A2F2-6FC3DFB2D08B}"/>
              </a:ext>
            </a:extLst>
          </p:cNvPr>
          <p:cNvSpPr/>
          <p:nvPr/>
        </p:nvSpPr>
        <p:spPr>
          <a:xfrm>
            <a:off x="3078107" y="1168567"/>
            <a:ext cx="3922920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algn="ctr">
              <a:lnSpc>
                <a:spcPct val="101000"/>
              </a:lnSpc>
            </a:pPr>
            <a:r>
              <a:rPr lang="es-AR" sz="3600" b="1" dirty="0">
                <a:solidFill>
                  <a:srgbClr val="45A4D2"/>
                </a:solidFill>
                <a:ea typeface="Segoe UI" pitchFamily="2"/>
                <a:cs typeface="Tahoma" pitchFamily="2"/>
              </a:rPr>
              <a:t>CONCLUSIÓN</a:t>
            </a: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xmlns="" id="{F72DFE15-AB13-4BA0-88F3-B321316847E1}"/>
              </a:ext>
            </a:extLst>
          </p:cNvPr>
          <p:cNvSpPr/>
          <p:nvPr/>
        </p:nvSpPr>
        <p:spPr>
          <a:xfrm>
            <a:off x="-793" y="7020000"/>
            <a:ext cx="10080720" cy="539640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CAAFE873-6709-4B58-9C98-41AC050F9FA3}"/>
              </a:ext>
            </a:extLst>
          </p:cNvPr>
          <p:cNvSpPr/>
          <p:nvPr/>
        </p:nvSpPr>
        <p:spPr>
          <a:xfrm>
            <a:off x="1735099" y="2345673"/>
            <a:ext cx="7137106" cy="38774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342872" indent="-342872"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Como resultado de la implementación del expediente electrónico se observa:</a:t>
            </a: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342872" indent="-342872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ü"/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mejora y modernización de la gestión,</a:t>
            </a:r>
          </a:p>
          <a:p>
            <a:pPr marL="342872" indent="-342872">
              <a:buClr>
                <a:srgbClr val="46A2CB"/>
              </a:buClr>
              <a:buFont typeface="Wingdings" panose="05000000000000000000" pitchFamily="2" charset="2"/>
              <a:buChar char="ü"/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mayor eficiencia y celeridad en el tránsito de los expedientes entre las dependencias universitarias, </a:t>
            </a:r>
          </a:p>
          <a:p>
            <a:pPr marL="342872" indent="-342872">
              <a:buClr>
                <a:srgbClr val="46A2CB"/>
              </a:buClr>
              <a:buFont typeface="Wingdings" panose="05000000000000000000" pitchFamily="2" charset="2"/>
              <a:buChar char="ü"/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mejor aprovechamiento de los espacios físicos, los recursos económicos y las dotaciones de personal.</a:t>
            </a:r>
          </a:p>
          <a:p>
            <a:pPr marL="342872" indent="-342872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>
              <a:solidFill>
                <a:srgbClr val="FF0000"/>
              </a:solidFill>
            </a:endParaRPr>
          </a:p>
          <a:p>
            <a:pPr marL="285726" indent="-285726"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50000"/>
                  <a:lumOff val="50000"/>
                </a:schemeClr>
              </a:solidFill>
              <a:latin typeface="Lucida Sans Unicode" pitchFamily="18"/>
              <a:ea typeface="Segoe UI" pitchFamily="2"/>
              <a:cs typeface="Tahoma" pitchFamily="2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2" b="32248"/>
          <a:stretch/>
        </p:blipFill>
        <p:spPr>
          <a:xfrm>
            <a:off x="7903171" y="7098656"/>
            <a:ext cx="1669083" cy="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32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: forma 7">
            <a:extLst>
              <a:ext uri="{FF2B5EF4-FFF2-40B4-BE49-F238E27FC236}">
                <a16:creationId xmlns:a16="http://schemas.microsoft.com/office/drawing/2014/main" xmlns="" id="{F72DFE15-AB13-4BA0-88F3-B321316847E1}"/>
              </a:ext>
            </a:extLst>
          </p:cNvPr>
          <p:cNvSpPr/>
          <p:nvPr/>
        </p:nvSpPr>
        <p:spPr>
          <a:xfrm>
            <a:off x="-793" y="7020000"/>
            <a:ext cx="10080720" cy="539640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CAAFE873-6709-4B58-9C98-41AC050F9FA3}"/>
              </a:ext>
            </a:extLst>
          </p:cNvPr>
          <p:cNvSpPr/>
          <p:nvPr/>
        </p:nvSpPr>
        <p:spPr>
          <a:xfrm>
            <a:off x="1771206" y="2208822"/>
            <a:ext cx="7372795" cy="43001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342872" indent="-342872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ü"/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Evaluación de nuevas herramientas</a:t>
            </a:r>
          </a:p>
          <a:p>
            <a:pPr>
              <a:buClr>
                <a:srgbClr val="46A2CB"/>
              </a:buClr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	PEN : TAD  GD</a:t>
            </a:r>
          </a:p>
          <a:p>
            <a:pPr>
              <a:buClr>
                <a:srgbClr val="46A2CB"/>
              </a:buClr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	SIU: ??</a:t>
            </a:r>
          </a:p>
          <a:p>
            <a:pPr>
              <a:buClr>
                <a:srgbClr val="46A2CB"/>
              </a:buClr>
            </a:pPr>
            <a:endParaRPr lang="es-AR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342872" indent="-342872">
              <a:buClr>
                <a:srgbClr val="46A2CB"/>
              </a:buClr>
              <a:buFont typeface="Wingdings" panose="05000000000000000000" pitchFamily="2" charset="2"/>
              <a:buChar char="ü"/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Compatibilización de Dossier con los sistema de gestión documental externos</a:t>
            </a:r>
          </a:p>
          <a:p>
            <a:pPr marL="342872" indent="-342872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ü"/>
            </a:pPr>
            <a:r>
              <a:rPr lang="es-A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Integración de Dossier con los sistemas de gestión SIU </a:t>
            </a:r>
          </a:p>
          <a:p>
            <a:pPr marL="342872" indent="-342872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ü"/>
            </a:pPr>
            <a:endParaRPr lang="es-AR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872" indent="-342872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ü"/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26" indent="-285726"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50000"/>
                  <a:lumOff val="50000"/>
                </a:schemeClr>
              </a:solidFill>
              <a:latin typeface="Lucida Sans Unicode" pitchFamily="18"/>
              <a:ea typeface="Segoe UI" pitchFamily="2"/>
              <a:cs typeface="Tahoma" pitchFamily="2"/>
            </a:endParaRPr>
          </a:p>
        </p:txBody>
      </p:sp>
      <p:sp>
        <p:nvSpPr>
          <p:cNvPr id="7" name="Forma libre: forma 3">
            <a:extLst>
              <a:ext uri="{FF2B5EF4-FFF2-40B4-BE49-F238E27FC236}">
                <a16:creationId xmlns:a16="http://schemas.microsoft.com/office/drawing/2014/main" xmlns="" id="{F566F815-EEC2-4463-A2F2-6FC3DFB2D08B}"/>
              </a:ext>
            </a:extLst>
          </p:cNvPr>
          <p:cNvSpPr/>
          <p:nvPr/>
        </p:nvSpPr>
        <p:spPr>
          <a:xfrm>
            <a:off x="3078107" y="1168567"/>
            <a:ext cx="3922920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algn="ctr">
              <a:lnSpc>
                <a:spcPct val="101000"/>
              </a:lnSpc>
            </a:pPr>
            <a:r>
              <a:rPr lang="es-AR" sz="3600" b="1" dirty="0">
                <a:solidFill>
                  <a:srgbClr val="45A4D2"/>
                </a:solidFill>
                <a:ea typeface="Segoe UI" pitchFamily="2"/>
                <a:cs typeface="Tahoma" pitchFamily="2"/>
              </a:rPr>
              <a:t>DESAFÍOS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2" b="32248"/>
          <a:stretch/>
        </p:blipFill>
        <p:spPr>
          <a:xfrm>
            <a:off x="7903171" y="7098656"/>
            <a:ext cx="1669083" cy="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84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80CA800-AAA1-4800-9708-0468C2C00276}"/>
              </a:ext>
            </a:extLst>
          </p:cNvPr>
          <p:cNvSpPr txBox="1"/>
          <p:nvPr/>
        </p:nvSpPr>
        <p:spPr>
          <a:xfrm>
            <a:off x="4556031" y="4482823"/>
            <a:ext cx="426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2">
                    <a:lumMod val="50000"/>
                  </a:schemeClr>
                </a:solidFill>
              </a:rPr>
              <a:t>danyatavela@unnoba.edu.ar</a:t>
            </a:r>
          </a:p>
          <a:p>
            <a:r>
              <a:rPr lang="es-AR" dirty="0">
                <a:solidFill>
                  <a:schemeClr val="bg2">
                    <a:lumMod val="50000"/>
                  </a:schemeClr>
                </a:solidFill>
              </a:rPr>
              <a:t>pgpetraglia@unnoba.edu.ar marielagarcia@unnoba.edu.ar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556031" y="3010396"/>
            <a:ext cx="459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¡Muchas Gracias</a:t>
            </a:r>
            <a:r>
              <a:rPr lang="es-AR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  <a:endParaRPr lang="es-AR" sz="4400" dirty="0">
              <a:solidFill>
                <a:schemeClr val="tx1">
                  <a:lumMod val="50000"/>
                  <a:lumOff val="50000"/>
                </a:schemeClr>
              </a:solidFill>
              <a:latin typeface="bromello" panose="03060900000000020004" pitchFamily="66" charset="0"/>
            </a:endParaRPr>
          </a:p>
        </p:txBody>
      </p:sp>
      <p:sp>
        <p:nvSpPr>
          <p:cNvPr id="7" name="4 Forma libre"/>
          <p:cNvSpPr/>
          <p:nvPr/>
        </p:nvSpPr>
        <p:spPr>
          <a:xfrm>
            <a:off x="4738757" y="6825046"/>
            <a:ext cx="5348747" cy="373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1">
              <a:lnSpc>
                <a:spcPct val="100000"/>
              </a:lnSpc>
              <a:buNone/>
              <a:tabLst/>
            </a:pPr>
            <a:r>
              <a:rPr lang="es-AR" sz="1600" dirty="0">
                <a:solidFill>
                  <a:srgbClr val="45A4D2"/>
                </a:solidFill>
                <a:ea typeface="Segoe UI" pitchFamily="2"/>
                <a:cs typeface="Arial" panose="020B0604020202020204" pitchFamily="34" charset="0"/>
              </a:rPr>
              <a:t>Inclusión y calidad para el desarrollo regional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7B1E661-9B87-45CB-8D69-ADD385730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14" r="48453"/>
          <a:stretch/>
        </p:blipFill>
        <p:spPr>
          <a:xfrm>
            <a:off x="0" y="0"/>
            <a:ext cx="3775587" cy="7559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80CA800-AAA1-4800-9708-0468C2C00276}"/>
              </a:ext>
            </a:extLst>
          </p:cNvPr>
          <p:cNvSpPr txBox="1"/>
          <p:nvPr/>
        </p:nvSpPr>
        <p:spPr>
          <a:xfrm>
            <a:off x="4786977" y="6517269"/>
            <a:ext cx="4262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chemeClr val="bg2">
                    <a:lumMod val="25000"/>
                  </a:schemeClr>
                </a:solidFill>
              </a:rPr>
              <a:t>unnoba.edu.ar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031" y="6602101"/>
            <a:ext cx="230946" cy="23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extLst>
              <a:ext uri="{FF2B5EF4-FFF2-40B4-BE49-F238E27FC236}">
                <a16:creationId xmlns:a16="http://schemas.microsoft.com/office/drawing/2014/main" xmlns="" id="{C930CEDB-A2AC-4371-8BE3-AB1738D800E0}"/>
              </a:ext>
            </a:extLst>
          </p:cNvPr>
          <p:cNvSpPr/>
          <p:nvPr/>
        </p:nvSpPr>
        <p:spPr>
          <a:xfrm>
            <a:off x="346977" y="2372085"/>
            <a:ext cx="9085319" cy="10847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66960" rIns="90000" bIns="45000" anchor="t" anchorCtr="0" compatLnSpc="0">
            <a:noAutofit/>
          </a:bodyPr>
          <a:lstStyle/>
          <a:p>
            <a:pPr algn="ctr" hangingPunct="0">
              <a:lnSpc>
                <a:spcPct val="95000"/>
              </a:lnSpc>
            </a:pPr>
            <a:r>
              <a:rPr lang="es-AR" sz="6600" b="1" dirty="0">
                <a:solidFill>
                  <a:srgbClr val="46A2CB"/>
                </a:solidFill>
                <a:ea typeface="Segoe UI" pitchFamily="2"/>
                <a:cs typeface="Arial" panose="020B0604020202020204" pitchFamily="34" charset="0"/>
              </a:rPr>
              <a:t>TELESCOPI </a:t>
            </a:r>
            <a:r>
              <a:rPr lang="es-AR" sz="6600" b="1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Arial" panose="020B0604020202020204" pitchFamily="34" charset="0"/>
              </a:rPr>
              <a:t>2019</a:t>
            </a:r>
          </a:p>
          <a:p>
            <a:pPr algn="ctr">
              <a:lnSpc>
                <a:spcPct val="101000"/>
              </a:lnSpc>
            </a:pPr>
            <a:endParaRPr lang="es-AR" sz="3500" dirty="0">
              <a:solidFill>
                <a:srgbClr val="46A2CB"/>
              </a:solidFill>
              <a:latin typeface="Georgia" pitchFamily="18"/>
              <a:ea typeface="Segoe UI" pitchFamily="2"/>
              <a:cs typeface="Tahoma" pitchFamily="2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9A0141-A1D8-44AF-AE45-D17B957C2798}"/>
              </a:ext>
            </a:extLst>
          </p:cNvPr>
          <p:cNvSpPr/>
          <p:nvPr/>
        </p:nvSpPr>
        <p:spPr>
          <a:xfrm>
            <a:off x="-793" y="7020000"/>
            <a:ext cx="10080720" cy="539640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xmlns="" id="{70442EC9-499E-4ECB-8480-0FA082DF15DF}"/>
              </a:ext>
            </a:extLst>
          </p:cNvPr>
          <p:cNvSpPr/>
          <p:nvPr/>
        </p:nvSpPr>
        <p:spPr>
          <a:xfrm>
            <a:off x="1041559" y="3127668"/>
            <a:ext cx="7696154" cy="966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A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GOBIERNO ELECTRÓNICO EN LA </a:t>
            </a:r>
            <a:r>
              <a:rPr lang="es-AR" sz="28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UNNOBA</a:t>
            </a:r>
          </a:p>
          <a:p>
            <a:pPr algn="ctr"/>
            <a:r>
              <a:rPr lang="es-A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  RESULTADOS Y NUEVOS DESAFÍOS</a:t>
            </a:r>
            <a:r>
              <a:rPr lang="es-AR" sz="2000" dirty="0">
                <a:solidFill>
                  <a:srgbClr val="46A2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AR" sz="1600" kern="0" dirty="0">
              <a:solidFill>
                <a:srgbClr val="46A2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s-AR" sz="16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xmlns="" id="{5270DC19-2562-4F43-8A6C-3DE6CE5BDE3F}"/>
              </a:ext>
            </a:extLst>
          </p:cNvPr>
          <p:cNvSpPr/>
          <p:nvPr/>
        </p:nvSpPr>
        <p:spPr>
          <a:xfrm>
            <a:off x="1331845" y="5090290"/>
            <a:ext cx="7111594" cy="2879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hangingPunct="0">
              <a:lnSpc>
                <a:spcPts val="1920"/>
              </a:lnSpc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Mg. 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Danya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 V. </a:t>
            </a:r>
            <a:r>
              <a:rPr lang="es-E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Tavela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 |  </a:t>
            </a:r>
            <a:r>
              <a:rPr lang="es-E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Abog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. Pablo G. 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Petraglia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 | 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Cdora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.  Mariela E.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García |</a:t>
            </a:r>
            <a:endParaRPr lang="es-AR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Segoe UI" pitchFamily="2"/>
              <a:cs typeface="Tahoma" pitchFamily="2"/>
            </a:endParaRP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xmlns="" id="{D398AC57-3EF8-4F54-9F29-C4AE240BA9A2}"/>
              </a:ext>
            </a:extLst>
          </p:cNvPr>
          <p:cNvSpPr/>
          <p:nvPr/>
        </p:nvSpPr>
        <p:spPr>
          <a:xfrm>
            <a:off x="3639744" y="6370041"/>
            <a:ext cx="2499784" cy="3417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hangingPunct="0">
              <a:lnSpc>
                <a:spcPts val="1920"/>
              </a:lnSpc>
            </a:pP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Segoe UI" pitchFamily="2"/>
                <a:cs typeface="Tahoma" pitchFamily="2"/>
              </a:rPr>
              <a:t>QUILMES, Septiembre 2019</a:t>
            </a:r>
            <a:endParaRPr lang="es-AR" sz="1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Segoe UI" pitchFamily="2"/>
              <a:cs typeface="Tahoma" pitchFamily="2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2" b="32248"/>
          <a:stretch/>
        </p:blipFill>
        <p:spPr>
          <a:xfrm>
            <a:off x="7903171" y="7098656"/>
            <a:ext cx="1669083" cy="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6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: forma 2">
            <a:extLst>
              <a:ext uri="{FF2B5EF4-FFF2-40B4-BE49-F238E27FC236}">
                <a16:creationId xmlns:a16="http://schemas.microsoft.com/office/drawing/2014/main" xmlns="" id="{2121857C-C4C8-4D24-8FE2-8EECC16D5778}"/>
              </a:ext>
            </a:extLst>
          </p:cNvPr>
          <p:cNvSpPr/>
          <p:nvPr/>
        </p:nvSpPr>
        <p:spPr>
          <a:xfrm>
            <a:off x="5956347" y="1894999"/>
            <a:ext cx="3379040" cy="41336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4 </a:t>
            </a: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Unidades Académicas</a:t>
            </a:r>
          </a:p>
          <a:p>
            <a:pPr marL="342900" indent="-342900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10000</a:t>
            </a: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 alumnos de grado</a:t>
            </a:r>
          </a:p>
          <a:p>
            <a:pPr marL="354013"/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(7000 regulares)</a:t>
            </a:r>
          </a:p>
          <a:p>
            <a:pPr marL="342900" indent="-342900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700</a:t>
            </a: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 docentes</a:t>
            </a:r>
          </a:p>
          <a:p>
            <a:pPr marL="342900" indent="-342900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2"/>
              </a:rPr>
              <a:t>300</a:t>
            </a: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2"/>
              </a:rPr>
              <a:t> no docentes </a:t>
            </a:r>
          </a:p>
          <a:p>
            <a:pPr marL="342900" indent="-342900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2"/>
              </a:rPr>
              <a:t>Instituto de Oficio</a:t>
            </a:r>
          </a:p>
          <a:p>
            <a:pPr marL="342900" indent="-342900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2"/>
              </a:rPr>
              <a:t>1</a:t>
            </a: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2"/>
              </a:rPr>
              <a:t> Escuela Secundaria</a:t>
            </a:r>
          </a:p>
          <a:p>
            <a:pPr marL="342900" indent="-342900">
              <a:lnSpc>
                <a:spcPct val="150000"/>
              </a:lnSpc>
              <a:buClr>
                <a:srgbClr val="46A2CB"/>
              </a:buClr>
              <a:buFont typeface="Wingdings" panose="05000000000000000000" pitchFamily="2" charset="2"/>
              <a:buChar char="§"/>
            </a:pP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2"/>
              </a:rPr>
              <a:t>Actividad académica </a:t>
            </a:r>
          </a:p>
          <a:p>
            <a:pPr marL="354013">
              <a:buClr>
                <a:srgbClr val="46A2CB"/>
              </a:buClr>
              <a:tabLst>
                <a:tab pos="354013" algn="l"/>
              </a:tabLst>
            </a:pP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2"/>
              </a:rPr>
              <a:t>en 6 localidades</a:t>
            </a:r>
          </a:p>
          <a:p>
            <a:pPr>
              <a:lnSpc>
                <a:spcPct val="101000"/>
              </a:lnSpc>
            </a:pP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 Unicode" pitchFamily="18"/>
                <a:ea typeface="Segoe UI" pitchFamily="2"/>
                <a:cs typeface="Tahoma" pitchFamily="2"/>
              </a:rPr>
              <a:t> </a:t>
            </a:r>
          </a:p>
          <a:p>
            <a:pPr>
              <a:lnSpc>
                <a:spcPct val="101000"/>
              </a:lnSpc>
            </a:pPr>
            <a:r>
              <a:rPr lang="es-A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 Unicode" pitchFamily="18"/>
                <a:ea typeface="Segoe UI" pitchFamily="2"/>
                <a:cs typeface="Tahoma" pitchFamily="2"/>
              </a:rPr>
              <a:t> </a:t>
            </a: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xmlns="" id="{DC1B8FCA-C42E-4437-BF34-E5DB8EB293D1}"/>
              </a:ext>
            </a:extLst>
          </p:cNvPr>
          <p:cNvSpPr/>
          <p:nvPr/>
        </p:nvSpPr>
        <p:spPr>
          <a:xfrm>
            <a:off x="-793" y="7020000"/>
            <a:ext cx="10080720" cy="539640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pic>
        <p:nvPicPr>
          <p:cNvPr id="5" name="VIDEO MAPA_">
            <a:hlinkClick r:id="" action="ppaction://media"/>
            <a:extLst>
              <a:ext uri="{FF2B5EF4-FFF2-40B4-BE49-F238E27FC236}">
                <a16:creationId xmlns:a16="http://schemas.microsoft.com/office/drawing/2014/main" xmlns="" id="{92A5CA76-0EF9-45FE-B1AD-9A2ACE7E39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900" y="1894998"/>
            <a:ext cx="5083446" cy="3812583"/>
          </a:xfrm>
          <a:prstGeom prst="rect">
            <a:avLst/>
          </a:prstGeom>
        </p:spPr>
      </p:pic>
      <p:sp>
        <p:nvSpPr>
          <p:cNvPr id="7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0" y="710260"/>
            <a:ext cx="3559277" cy="720719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 dirty="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10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802" y="836584"/>
            <a:ext cx="4334169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800" dirty="0">
                <a:solidFill>
                  <a:schemeClr val="bg1"/>
                </a:solidFill>
              </a:rPr>
              <a:t>LA UNIVERSIDAD</a:t>
            </a:r>
            <a:endParaRPr lang="es-AR" sz="2800" dirty="0">
              <a:solidFill>
                <a:schemeClr val="bg1"/>
              </a:solidFill>
              <a:ea typeface="Segoe UI" pitchFamily="2"/>
              <a:cs typeface="Tahoma" pitchFamily="2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2" b="32248"/>
          <a:stretch/>
        </p:blipFill>
        <p:spPr>
          <a:xfrm>
            <a:off x="7903171" y="7098656"/>
            <a:ext cx="1669083" cy="390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5837935" y="2495952"/>
            <a:ext cx="2259251" cy="445295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33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1645483" y="2492697"/>
            <a:ext cx="3053665" cy="445295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xmlns="" id="{27109395-FD32-4215-9AF8-3387D2CC2769}"/>
              </a:ext>
            </a:extLst>
          </p:cNvPr>
          <p:cNvSpPr/>
          <p:nvPr/>
        </p:nvSpPr>
        <p:spPr>
          <a:xfrm>
            <a:off x="2553873" y="1156423"/>
            <a:ext cx="4825302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algn="ctr">
              <a:lnSpc>
                <a:spcPct val="101000"/>
              </a:lnSpc>
            </a:pPr>
            <a:r>
              <a:rPr lang="es-AR" sz="3600" b="1" dirty="0">
                <a:solidFill>
                  <a:schemeClr val="tx1">
                    <a:lumMod val="50000"/>
                    <a:lumOff val="50000"/>
                  </a:schemeClr>
                </a:solidFill>
                <a:ea typeface="Segoe UI" pitchFamily="2"/>
                <a:cs typeface="Tahoma" pitchFamily="2"/>
              </a:rPr>
              <a:t>MARCO NORMATIVO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ADB06EF4-76EE-45A6-91E2-3546A74545F8}"/>
              </a:ext>
            </a:extLst>
          </p:cNvPr>
          <p:cNvSpPr/>
          <p:nvPr/>
        </p:nvSpPr>
        <p:spPr>
          <a:xfrm>
            <a:off x="1648383" y="3313318"/>
            <a:ext cx="3534477" cy="16257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Firma Digital</a:t>
            </a:r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/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Decreto de </a:t>
            </a:r>
            <a:r>
              <a:rPr lang="es-A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Despapelización</a:t>
            </a: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Estado</a:t>
            </a:r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/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Normas de la ONTI</a:t>
            </a:r>
            <a:endParaRPr lang="es-AR" sz="2000" dirty="0">
              <a:solidFill>
                <a:schemeClr val="tx1">
                  <a:lumMod val="50000"/>
                  <a:lumOff val="50000"/>
                </a:schemeClr>
              </a:solidFill>
              <a:latin typeface="Lucida Sans Unicode" pitchFamily="18"/>
              <a:ea typeface="Segoe UI" pitchFamily="2"/>
              <a:cs typeface="Tahoma" pitchFamily="2"/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xmlns="" id="{B3550C0E-7010-4716-B03E-82629E90D403}"/>
              </a:ext>
            </a:extLst>
          </p:cNvPr>
          <p:cNvSpPr/>
          <p:nvPr/>
        </p:nvSpPr>
        <p:spPr>
          <a:xfrm>
            <a:off x="5984965" y="3272117"/>
            <a:ext cx="2470200" cy="16669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Autoevaluación</a:t>
            </a:r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 Estratégico 2013-2019</a:t>
            </a:r>
          </a:p>
          <a:p>
            <a:pPr>
              <a:lnSpc>
                <a:spcPct val="80000"/>
              </a:lnSpc>
              <a:buClr>
                <a:srgbClr val="46A2CB"/>
              </a:buClr>
            </a:pPr>
            <a:endParaRPr lang="es-AR" sz="2000" dirty="0"/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Ordenanzas C.S</a:t>
            </a:r>
          </a:p>
          <a:p>
            <a:pPr marL="342872" indent="-342872">
              <a:lnSpc>
                <a:spcPct val="8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xmlns="" id="{B1CFBBDF-43B9-456C-97D5-D8F28B9A2186}"/>
              </a:ext>
            </a:extLst>
          </p:cNvPr>
          <p:cNvSpPr/>
          <p:nvPr/>
        </p:nvSpPr>
        <p:spPr>
          <a:xfrm>
            <a:off x="1949289" y="2509521"/>
            <a:ext cx="2680980" cy="4284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200" dirty="0">
                <a:solidFill>
                  <a:schemeClr val="bg1"/>
                </a:solidFill>
                <a:ea typeface="Segoe UI" pitchFamily="2"/>
                <a:cs typeface="Arial" panose="020B0604020202020204" pitchFamily="34" charset="0"/>
              </a:rPr>
              <a:t>ESTADO NACIONAL</a:t>
            </a: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xmlns="" id="{FF022A4B-A0FC-40FB-B87D-BBFD78019A15}"/>
              </a:ext>
            </a:extLst>
          </p:cNvPr>
          <p:cNvSpPr/>
          <p:nvPr/>
        </p:nvSpPr>
        <p:spPr>
          <a:xfrm>
            <a:off x="6277658" y="2534179"/>
            <a:ext cx="1379803" cy="4284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200" dirty="0">
                <a:solidFill>
                  <a:schemeClr val="bg1"/>
                </a:solidFill>
                <a:ea typeface="Segoe UI" pitchFamily="2"/>
                <a:cs typeface="Arial" panose="020B0604020202020204" pitchFamily="34" charset="0"/>
              </a:rPr>
              <a:t>UNNOBA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xmlns="" id="{E051F55A-D752-4D87-8C27-0330A2310A79}"/>
              </a:ext>
            </a:extLst>
          </p:cNvPr>
          <p:cNvSpPr/>
          <p:nvPr/>
        </p:nvSpPr>
        <p:spPr>
          <a:xfrm>
            <a:off x="1949289" y="5549165"/>
            <a:ext cx="6062571" cy="3941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algn="ctr">
              <a:lnSpc>
                <a:spcPct val="101000"/>
              </a:lnSpc>
            </a:pPr>
            <a:r>
              <a:rPr lang="es-AR" sz="2000" dirty="0">
                <a:solidFill>
                  <a:srgbClr val="46A2CB"/>
                </a:solidFill>
                <a:ea typeface="Segoe UI" pitchFamily="2"/>
                <a:cs typeface="Arial" panose="020B0604020202020204" pitchFamily="34" charset="0"/>
              </a:rPr>
              <a:t>IMPLEMENTACIÓN GOBIERNO ELECTRÓNICO</a:t>
            </a:r>
          </a:p>
        </p:txBody>
      </p:sp>
      <p:sp>
        <p:nvSpPr>
          <p:cNvPr id="16" name="Forma libre: forma 8">
            <a:extLst>
              <a:ext uri="{FF2B5EF4-FFF2-40B4-BE49-F238E27FC236}">
                <a16:creationId xmlns:a16="http://schemas.microsoft.com/office/drawing/2014/main" xmlns="" id="{A739CA30-DEEB-4BCB-897E-9FA3A847F272}"/>
              </a:ext>
            </a:extLst>
          </p:cNvPr>
          <p:cNvSpPr/>
          <p:nvPr/>
        </p:nvSpPr>
        <p:spPr>
          <a:xfrm>
            <a:off x="-793" y="7020000"/>
            <a:ext cx="10080720" cy="539640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1751808" y="5164783"/>
            <a:ext cx="6429432" cy="276381"/>
            <a:chOff x="1871330" y="5021165"/>
            <a:chExt cx="6018028" cy="220686"/>
          </a:xfrm>
        </p:grpSpPr>
        <p:cxnSp>
          <p:nvCxnSpPr>
            <p:cNvPr id="25" name="Conector recto 24"/>
            <p:cNvCxnSpPr/>
            <p:nvPr/>
          </p:nvCxnSpPr>
          <p:spPr>
            <a:xfrm>
              <a:off x="1871330" y="5241851"/>
              <a:ext cx="6018028" cy="0"/>
            </a:xfrm>
            <a:prstGeom prst="line">
              <a:avLst/>
            </a:prstGeom>
            <a:ln w="19050">
              <a:solidFill>
                <a:srgbClr val="46A2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 flipV="1">
              <a:off x="1871330" y="5021165"/>
              <a:ext cx="0" cy="213282"/>
            </a:xfrm>
            <a:prstGeom prst="line">
              <a:avLst/>
            </a:prstGeom>
            <a:ln w="19050">
              <a:solidFill>
                <a:srgbClr val="46A2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 flipV="1">
              <a:off x="7889358" y="5021165"/>
              <a:ext cx="0" cy="213282"/>
            </a:xfrm>
            <a:prstGeom prst="line">
              <a:avLst/>
            </a:prstGeom>
            <a:ln w="19050">
              <a:solidFill>
                <a:srgbClr val="46A2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2" b="32248"/>
          <a:stretch/>
        </p:blipFill>
        <p:spPr>
          <a:xfrm>
            <a:off x="7903171" y="7098656"/>
            <a:ext cx="1669083" cy="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6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-793" y="710260"/>
            <a:ext cx="8417206" cy="720719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618918" y="799897"/>
            <a:ext cx="7177783" cy="5414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GOBIERNO </a:t>
            </a:r>
            <a:r>
              <a:rPr lang="es-AR" sz="2800" dirty="0">
                <a:solidFill>
                  <a:srgbClr val="FFFFFF"/>
                </a:solidFill>
              </a:rPr>
              <a:t>ELECTRÓNICO UNNOBA: SERVICIOS</a:t>
            </a:r>
            <a:r>
              <a:rPr lang="es-AR" sz="2400" b="1" dirty="0">
                <a:solidFill>
                  <a:srgbClr val="FFFFFF"/>
                </a:solidFill>
              </a:rPr>
              <a:t/>
            </a:r>
            <a:br>
              <a:rPr lang="es-AR" sz="2400" b="1" dirty="0">
                <a:solidFill>
                  <a:srgbClr val="FFFFFF"/>
                </a:solidFill>
              </a:rPr>
            </a:br>
            <a:endParaRPr lang="es-AR" sz="2400" b="1" dirty="0">
              <a:solidFill>
                <a:srgbClr val="FFFFFF"/>
              </a:solidFill>
              <a:ea typeface="Segoe UI" pitchFamily="2"/>
              <a:cs typeface="Tahoma" pitchFamily="2"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xmlns="" id="{ADD90784-D328-4C5B-B325-5DDEE72BE9DF}"/>
              </a:ext>
            </a:extLst>
          </p:cNvPr>
          <p:cNvSpPr/>
          <p:nvPr/>
        </p:nvSpPr>
        <p:spPr>
          <a:xfrm>
            <a:off x="916412" y="1989744"/>
            <a:ext cx="4123155" cy="30459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50000"/>
              </a:lnSpc>
              <a:buClr>
                <a:srgbClr val="46A2CB"/>
              </a:buClr>
            </a:pPr>
            <a:r>
              <a:rPr lang="es-A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Académicos y Administrativos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Portal de autenticación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Legajo del personal y alumnos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Viáticos docentes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Recibo de sueldo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Voucher</a:t>
            </a: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comedor universitario</a:t>
            </a: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50000"/>
                  <a:lumOff val="50000"/>
                </a:schemeClr>
              </a:solidFill>
              <a:latin typeface="Lucida Sans Unicode" pitchFamily="18"/>
              <a:ea typeface="Segoe UI" pitchFamily="2"/>
              <a:cs typeface="Tahoma" pitchFamily="2"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269521EE-1D8D-445C-9182-4C907DE7AA50}"/>
              </a:ext>
            </a:extLst>
          </p:cNvPr>
          <p:cNvSpPr/>
          <p:nvPr/>
        </p:nvSpPr>
        <p:spPr>
          <a:xfrm>
            <a:off x="3656807" y="5057396"/>
            <a:ext cx="2821484" cy="16519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50000"/>
              </a:lnSpc>
              <a:buClr>
                <a:srgbClr val="46A2CB"/>
              </a:buClr>
            </a:pPr>
            <a:r>
              <a:rPr lang="es-A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Políticos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Órganos resolutivos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Voto electrónico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rgbClr val="FF0000"/>
              </a:solidFill>
            </a:endParaRP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/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50000"/>
                  <a:lumOff val="50000"/>
                </a:schemeClr>
              </a:solidFill>
              <a:latin typeface="Lucida Sans Unicode" pitchFamily="18"/>
              <a:ea typeface="Segoe UI" pitchFamily="2"/>
              <a:cs typeface="Tahoma" pitchFamily="2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D95E7C6D-7373-466B-BC3F-4CD34A52E8BB}"/>
              </a:ext>
            </a:extLst>
          </p:cNvPr>
          <p:cNvSpPr/>
          <p:nvPr/>
        </p:nvSpPr>
        <p:spPr>
          <a:xfrm>
            <a:off x="5748887" y="1989744"/>
            <a:ext cx="4036105" cy="273530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50000"/>
              </a:lnSpc>
              <a:buClr>
                <a:srgbClr val="46A2CB"/>
              </a:buClr>
            </a:pPr>
            <a:r>
              <a:rPr lang="es-A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Expediente electrónico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Firma Digital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Notificación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Memorándum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r>
              <a:rPr lang="es-A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Certificados para alumnos</a:t>
            </a: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rgbClr val="FF0000"/>
              </a:solidFill>
            </a:endParaRP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/>
          </a:p>
          <a:p>
            <a:pPr>
              <a:lnSpc>
                <a:spcPct val="150000"/>
              </a:lnSpc>
              <a:buClr>
                <a:srgbClr val="46A2CB"/>
              </a:buClr>
            </a:pPr>
            <a:endParaRPr lang="es-A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26" indent="-285726">
              <a:lnSpc>
                <a:spcPct val="150000"/>
              </a:lnSpc>
              <a:buClr>
                <a:srgbClr val="46A2CB"/>
              </a:buClr>
              <a:buFont typeface="Arial" panose="020B0604020202020204" pitchFamily="34" charset="0"/>
              <a:buChar char="■"/>
            </a:pPr>
            <a:endParaRPr lang="es-AR" sz="2000" dirty="0">
              <a:solidFill>
                <a:schemeClr val="tx1">
                  <a:lumMod val="50000"/>
                  <a:lumOff val="50000"/>
                </a:schemeClr>
              </a:solidFill>
              <a:latin typeface="Lucida Sans Unicode" pitchFamily="18"/>
              <a:ea typeface="Segoe UI" pitchFamily="2"/>
              <a:cs typeface="Tahoma" pitchFamily="2"/>
            </a:endParaRPr>
          </a:p>
        </p:txBody>
      </p:sp>
      <p:sp>
        <p:nvSpPr>
          <p:cNvPr id="11" name="Forma libre: forma 8">
            <a:extLst>
              <a:ext uri="{FF2B5EF4-FFF2-40B4-BE49-F238E27FC236}">
                <a16:creationId xmlns:a16="http://schemas.microsoft.com/office/drawing/2014/main" xmlns="" id="{A739CA30-DEEB-4BCB-897E-9FA3A847F272}"/>
              </a:ext>
            </a:extLst>
          </p:cNvPr>
          <p:cNvSpPr/>
          <p:nvPr/>
        </p:nvSpPr>
        <p:spPr>
          <a:xfrm>
            <a:off x="-793" y="7020000"/>
            <a:ext cx="10080720" cy="539640"/>
          </a:xfrm>
          <a:custGeom>
            <a:avLst>
              <a:gd name="f0" fmla="val 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62" b="32248"/>
          <a:stretch/>
        </p:blipFill>
        <p:spPr>
          <a:xfrm>
            <a:off x="7903171" y="7098656"/>
            <a:ext cx="1669083" cy="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35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C420D4C1-0FA4-44D0-BFD6-20955F477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810" y="2440811"/>
            <a:ext cx="9106322" cy="3733799"/>
          </a:xfrm>
          <a:prstGeom prst="rect">
            <a:avLst/>
          </a:prstGeom>
        </p:spPr>
      </p:pic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12DF3E04-016C-4B7F-BE49-6F4D1B362AD0}"/>
              </a:ext>
            </a:extLst>
          </p:cNvPr>
          <p:cNvSpPr/>
          <p:nvPr/>
        </p:nvSpPr>
        <p:spPr>
          <a:xfrm>
            <a:off x="577799" y="1644736"/>
            <a:ext cx="1925640" cy="30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200" dirty="0">
                <a:solidFill>
                  <a:srgbClr val="666666"/>
                </a:solidFill>
                <a:ea typeface="Segoe UI" pitchFamily="2"/>
                <a:cs typeface="Tahoma" pitchFamily="2"/>
              </a:rPr>
              <a:t>CICLO DE VIDA</a:t>
            </a:r>
            <a:endParaRPr lang="es-AR" sz="2200" dirty="0">
              <a:solidFill>
                <a:srgbClr val="FF0000"/>
              </a:solidFill>
              <a:ea typeface="Segoe UI" pitchFamily="2"/>
              <a:cs typeface="Tahoma" pitchFamily="2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11613" y="6921446"/>
            <a:ext cx="1546450" cy="390222"/>
          </a:xfrm>
          <a:prstGeom prst="rect">
            <a:avLst/>
          </a:prstGeom>
        </p:spPr>
      </p:pic>
      <p:sp>
        <p:nvSpPr>
          <p:cNvPr id="7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0" y="710260"/>
            <a:ext cx="4911968" cy="720719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 dirty="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8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802" y="836584"/>
            <a:ext cx="4334169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800" dirty="0">
                <a:solidFill>
                  <a:schemeClr val="bg1"/>
                </a:solidFill>
              </a:rPr>
              <a:t>EXPEDIENTE ELECTRÓNICO</a:t>
            </a:r>
            <a:endParaRPr lang="es-AR" sz="2800" dirty="0">
              <a:solidFill>
                <a:schemeClr val="bg1"/>
              </a:solidFill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5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0" y="710260"/>
            <a:ext cx="4911968" cy="720719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 dirty="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802" y="836584"/>
            <a:ext cx="4334169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800" dirty="0">
                <a:solidFill>
                  <a:schemeClr val="bg1"/>
                </a:solidFill>
              </a:rPr>
              <a:t>EXPEDIENTE ELECTRÓNICO</a:t>
            </a:r>
            <a:endParaRPr lang="es-AR" sz="2800" dirty="0">
              <a:solidFill>
                <a:schemeClr val="bg1"/>
              </a:solidFill>
              <a:ea typeface="Segoe UI" pitchFamily="2"/>
              <a:cs typeface="Tahoma" pitchFamily="2"/>
            </a:endParaRP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xmlns="" id="{12DF3E04-016C-4B7F-BE49-6F4D1B362AD0}"/>
              </a:ext>
            </a:extLst>
          </p:cNvPr>
          <p:cNvSpPr/>
          <p:nvPr/>
        </p:nvSpPr>
        <p:spPr>
          <a:xfrm>
            <a:off x="577802" y="1627201"/>
            <a:ext cx="3922921" cy="4281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200" dirty="0">
                <a:solidFill>
                  <a:srgbClr val="666666"/>
                </a:solidFill>
                <a:ea typeface="Segoe UI" pitchFamily="2"/>
                <a:cs typeface="Tahoma" pitchFamily="2"/>
              </a:rPr>
              <a:t>EVALUACIÓN</a:t>
            </a:r>
            <a:r>
              <a:rPr lang="es-AR" sz="2200" b="1" dirty="0">
                <a:solidFill>
                  <a:srgbClr val="666666"/>
                </a:solidFill>
                <a:ea typeface="Segoe UI" pitchFamily="2"/>
                <a:cs typeface="Tahoma" pitchFamily="2"/>
              </a:rPr>
              <a:t> </a:t>
            </a:r>
            <a:r>
              <a:rPr lang="es-AR" sz="2200" dirty="0">
                <a:solidFill>
                  <a:srgbClr val="666666"/>
                </a:solidFill>
                <a:ea typeface="Segoe UI" pitchFamily="2"/>
                <a:cs typeface="Tahoma" pitchFamily="2"/>
              </a:rPr>
              <a:t>DE</a:t>
            </a:r>
            <a:r>
              <a:rPr lang="es-AR" sz="2200" b="1" dirty="0">
                <a:solidFill>
                  <a:srgbClr val="666666"/>
                </a:solidFill>
                <a:ea typeface="Segoe UI" pitchFamily="2"/>
                <a:cs typeface="Tahoma" pitchFamily="2"/>
              </a:rPr>
              <a:t> </a:t>
            </a:r>
            <a:r>
              <a:rPr lang="es-AR" sz="2200" dirty="0">
                <a:solidFill>
                  <a:srgbClr val="666666"/>
                </a:solidFill>
                <a:ea typeface="Segoe UI" pitchFamily="2"/>
                <a:cs typeface="Tahoma" pitchFamily="2"/>
              </a:rPr>
              <a:t>ALTERNATIVAS</a:t>
            </a:r>
            <a:r>
              <a:rPr lang="es-AR" sz="2200" b="1" dirty="0">
                <a:solidFill>
                  <a:srgbClr val="666666"/>
                </a:solidFill>
                <a:ea typeface="Segoe UI" pitchFamily="2"/>
                <a:cs typeface="Tahoma" pitchFamily="2"/>
              </a:rPr>
              <a:t>  </a:t>
            </a:r>
            <a:endParaRPr lang="es-AR" sz="2200" b="1" dirty="0">
              <a:solidFill>
                <a:srgbClr val="FF0000"/>
              </a:solidFill>
              <a:ea typeface="Segoe UI" pitchFamily="2"/>
              <a:cs typeface="Tahoma" pitchFamily="2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2525120" y="2574806"/>
            <a:ext cx="1492998" cy="895304"/>
          </a:xfrm>
          <a:custGeom>
            <a:avLst/>
            <a:gdLst>
              <a:gd name="connsiteX0" fmla="*/ 0 w 1493713"/>
              <a:gd name="connsiteY0" fmla="*/ 82984 h 829840"/>
              <a:gd name="connsiteX1" fmla="*/ 82984 w 1493713"/>
              <a:gd name="connsiteY1" fmla="*/ 0 h 829840"/>
              <a:gd name="connsiteX2" fmla="*/ 1410729 w 1493713"/>
              <a:gd name="connsiteY2" fmla="*/ 0 h 829840"/>
              <a:gd name="connsiteX3" fmla="*/ 1493713 w 1493713"/>
              <a:gd name="connsiteY3" fmla="*/ 82984 h 829840"/>
              <a:gd name="connsiteX4" fmla="*/ 1493713 w 1493713"/>
              <a:gd name="connsiteY4" fmla="*/ 746856 h 829840"/>
              <a:gd name="connsiteX5" fmla="*/ 1410729 w 1493713"/>
              <a:gd name="connsiteY5" fmla="*/ 829840 h 829840"/>
              <a:gd name="connsiteX6" fmla="*/ 82984 w 1493713"/>
              <a:gd name="connsiteY6" fmla="*/ 829840 h 829840"/>
              <a:gd name="connsiteX7" fmla="*/ 0 w 1493713"/>
              <a:gd name="connsiteY7" fmla="*/ 746856 h 829840"/>
              <a:gd name="connsiteX8" fmla="*/ 0 w 1493713"/>
              <a:gd name="connsiteY8" fmla="*/ 82984 h 82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3713" h="829840">
                <a:moveTo>
                  <a:pt x="0" y="82984"/>
                </a:moveTo>
                <a:cubicBezTo>
                  <a:pt x="0" y="37153"/>
                  <a:pt x="37153" y="0"/>
                  <a:pt x="82984" y="0"/>
                </a:cubicBezTo>
                <a:lnTo>
                  <a:pt x="1410729" y="0"/>
                </a:lnTo>
                <a:cubicBezTo>
                  <a:pt x="1456560" y="0"/>
                  <a:pt x="1493713" y="37153"/>
                  <a:pt x="1493713" y="82984"/>
                </a:cubicBezTo>
                <a:lnTo>
                  <a:pt x="1493713" y="746856"/>
                </a:lnTo>
                <a:cubicBezTo>
                  <a:pt x="1493713" y="792687"/>
                  <a:pt x="1456560" y="829840"/>
                  <a:pt x="1410729" y="829840"/>
                </a:cubicBezTo>
                <a:lnTo>
                  <a:pt x="82984" y="829840"/>
                </a:lnTo>
                <a:cubicBezTo>
                  <a:pt x="37153" y="829840"/>
                  <a:pt x="0" y="792687"/>
                  <a:pt x="0" y="746856"/>
                </a:cubicBezTo>
                <a:lnTo>
                  <a:pt x="0" y="82984"/>
                </a:lnTo>
                <a:close/>
              </a:path>
            </a:pathLst>
          </a:custGeom>
          <a:solidFill>
            <a:schemeClr val="bg1"/>
          </a:solidFill>
          <a:effectLst>
            <a:outerShdw blurRad="266700" dist="50800" dir="462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454" tIns="81454" rIns="81455" bIns="8145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kern="1200" dirty="0">
                <a:solidFill>
                  <a:schemeClr val="bg2">
                    <a:lumMod val="50000"/>
                  </a:schemeClr>
                </a:solidFill>
              </a:rPr>
              <a:t>Nuevo software</a:t>
            </a:r>
          </a:p>
        </p:txBody>
      </p:sp>
      <p:sp>
        <p:nvSpPr>
          <p:cNvPr id="6" name="Forma libre 5"/>
          <p:cNvSpPr/>
          <p:nvPr/>
        </p:nvSpPr>
        <p:spPr>
          <a:xfrm>
            <a:off x="6077570" y="2312667"/>
            <a:ext cx="1720228" cy="898982"/>
          </a:xfrm>
          <a:custGeom>
            <a:avLst/>
            <a:gdLst>
              <a:gd name="connsiteX0" fmla="*/ 0 w 1493713"/>
              <a:gd name="connsiteY0" fmla="*/ 82984 h 829840"/>
              <a:gd name="connsiteX1" fmla="*/ 82984 w 1493713"/>
              <a:gd name="connsiteY1" fmla="*/ 0 h 829840"/>
              <a:gd name="connsiteX2" fmla="*/ 1410729 w 1493713"/>
              <a:gd name="connsiteY2" fmla="*/ 0 h 829840"/>
              <a:gd name="connsiteX3" fmla="*/ 1493713 w 1493713"/>
              <a:gd name="connsiteY3" fmla="*/ 82984 h 829840"/>
              <a:gd name="connsiteX4" fmla="*/ 1493713 w 1493713"/>
              <a:gd name="connsiteY4" fmla="*/ 746856 h 829840"/>
              <a:gd name="connsiteX5" fmla="*/ 1410729 w 1493713"/>
              <a:gd name="connsiteY5" fmla="*/ 829840 h 829840"/>
              <a:gd name="connsiteX6" fmla="*/ 82984 w 1493713"/>
              <a:gd name="connsiteY6" fmla="*/ 829840 h 829840"/>
              <a:gd name="connsiteX7" fmla="*/ 0 w 1493713"/>
              <a:gd name="connsiteY7" fmla="*/ 746856 h 829840"/>
              <a:gd name="connsiteX8" fmla="*/ 0 w 1493713"/>
              <a:gd name="connsiteY8" fmla="*/ 82984 h 82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3713" h="829840">
                <a:moveTo>
                  <a:pt x="0" y="82984"/>
                </a:moveTo>
                <a:cubicBezTo>
                  <a:pt x="0" y="37153"/>
                  <a:pt x="37153" y="0"/>
                  <a:pt x="82984" y="0"/>
                </a:cubicBezTo>
                <a:lnTo>
                  <a:pt x="1410729" y="0"/>
                </a:lnTo>
                <a:cubicBezTo>
                  <a:pt x="1456560" y="0"/>
                  <a:pt x="1493713" y="37153"/>
                  <a:pt x="1493713" y="82984"/>
                </a:cubicBezTo>
                <a:lnTo>
                  <a:pt x="1493713" y="746856"/>
                </a:lnTo>
                <a:cubicBezTo>
                  <a:pt x="1493713" y="792687"/>
                  <a:pt x="1456560" y="829840"/>
                  <a:pt x="1410729" y="829840"/>
                </a:cubicBezTo>
                <a:lnTo>
                  <a:pt x="82984" y="829840"/>
                </a:lnTo>
                <a:cubicBezTo>
                  <a:pt x="37153" y="829840"/>
                  <a:pt x="0" y="792687"/>
                  <a:pt x="0" y="746856"/>
                </a:cubicBezTo>
                <a:lnTo>
                  <a:pt x="0" y="829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dist="50800" dir="462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455" tIns="81455" rIns="81455" bIns="81455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bg2">
                    <a:lumMod val="50000"/>
                  </a:schemeClr>
                </a:solidFill>
              </a:rPr>
              <a:t>Mantener Dossier con mejoras</a:t>
            </a:r>
          </a:p>
        </p:txBody>
      </p:sp>
      <p:sp>
        <p:nvSpPr>
          <p:cNvPr id="7" name="Triángulo isósceles 6"/>
          <p:cNvSpPr/>
          <p:nvPr/>
        </p:nvSpPr>
        <p:spPr>
          <a:xfrm>
            <a:off x="4689370" y="5787724"/>
            <a:ext cx="825399" cy="597605"/>
          </a:xfrm>
          <a:prstGeom prst="triangle">
            <a:avLst/>
          </a:prstGeom>
          <a:solidFill>
            <a:srgbClr val="357FA6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ángulo 10"/>
          <p:cNvSpPr/>
          <p:nvPr/>
        </p:nvSpPr>
        <p:spPr>
          <a:xfrm rot="611216">
            <a:off x="3284086" y="5904351"/>
            <a:ext cx="3699872" cy="78990"/>
          </a:xfrm>
          <a:prstGeom prst="rect">
            <a:avLst/>
          </a:prstGeom>
          <a:solidFill>
            <a:srgbClr val="357FA6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orma libre 11"/>
          <p:cNvSpPr/>
          <p:nvPr/>
        </p:nvSpPr>
        <p:spPr>
          <a:xfrm>
            <a:off x="6079226" y="4803267"/>
            <a:ext cx="1718571" cy="694040"/>
          </a:xfrm>
          <a:custGeom>
            <a:avLst/>
            <a:gdLst>
              <a:gd name="connsiteX0" fmla="*/ 0 w 1490398"/>
              <a:gd name="connsiteY0" fmla="*/ 115731 h 694373"/>
              <a:gd name="connsiteX1" fmla="*/ 115731 w 1490398"/>
              <a:gd name="connsiteY1" fmla="*/ 0 h 694373"/>
              <a:gd name="connsiteX2" fmla="*/ 1374667 w 1490398"/>
              <a:gd name="connsiteY2" fmla="*/ 0 h 694373"/>
              <a:gd name="connsiteX3" fmla="*/ 1490398 w 1490398"/>
              <a:gd name="connsiteY3" fmla="*/ 115731 h 694373"/>
              <a:gd name="connsiteX4" fmla="*/ 1490398 w 1490398"/>
              <a:gd name="connsiteY4" fmla="*/ 578642 h 694373"/>
              <a:gd name="connsiteX5" fmla="*/ 1374667 w 1490398"/>
              <a:gd name="connsiteY5" fmla="*/ 694373 h 694373"/>
              <a:gd name="connsiteX6" fmla="*/ 115731 w 1490398"/>
              <a:gd name="connsiteY6" fmla="*/ 694373 h 694373"/>
              <a:gd name="connsiteX7" fmla="*/ 0 w 1490398"/>
              <a:gd name="connsiteY7" fmla="*/ 578642 h 694373"/>
              <a:gd name="connsiteX8" fmla="*/ 0 w 1490398"/>
              <a:gd name="connsiteY8" fmla="*/ 115731 h 69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398" h="694373">
                <a:moveTo>
                  <a:pt x="0" y="115731"/>
                </a:moveTo>
                <a:cubicBezTo>
                  <a:pt x="0" y="51815"/>
                  <a:pt x="51815" y="0"/>
                  <a:pt x="115731" y="0"/>
                </a:cubicBezTo>
                <a:lnTo>
                  <a:pt x="1374667" y="0"/>
                </a:lnTo>
                <a:cubicBezTo>
                  <a:pt x="1438583" y="0"/>
                  <a:pt x="1490398" y="51815"/>
                  <a:pt x="1490398" y="115731"/>
                </a:cubicBezTo>
                <a:lnTo>
                  <a:pt x="1490398" y="578642"/>
                </a:lnTo>
                <a:cubicBezTo>
                  <a:pt x="1490398" y="642558"/>
                  <a:pt x="1438583" y="694373"/>
                  <a:pt x="1374667" y="694373"/>
                </a:cubicBezTo>
                <a:lnTo>
                  <a:pt x="115731" y="694373"/>
                </a:lnTo>
                <a:cubicBezTo>
                  <a:pt x="51815" y="694373"/>
                  <a:pt x="0" y="642558"/>
                  <a:pt x="0" y="578642"/>
                </a:cubicBezTo>
                <a:lnTo>
                  <a:pt x="0" y="115731"/>
                </a:lnTo>
                <a:close/>
              </a:path>
            </a:pathLst>
          </a:custGeom>
          <a:solidFill>
            <a:srgbClr val="70C3E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16" tIns="79615" rIns="79615" bIns="796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/>
              <a:t>Adaptabilidad</a:t>
            </a:r>
          </a:p>
        </p:txBody>
      </p:sp>
      <p:sp>
        <p:nvSpPr>
          <p:cNvPr id="14" name="Forma libre 13"/>
          <p:cNvSpPr/>
          <p:nvPr/>
        </p:nvSpPr>
        <p:spPr>
          <a:xfrm>
            <a:off x="6079226" y="4060431"/>
            <a:ext cx="1718571" cy="694040"/>
          </a:xfrm>
          <a:custGeom>
            <a:avLst/>
            <a:gdLst>
              <a:gd name="connsiteX0" fmla="*/ 0 w 1490398"/>
              <a:gd name="connsiteY0" fmla="*/ 115731 h 694373"/>
              <a:gd name="connsiteX1" fmla="*/ 115731 w 1490398"/>
              <a:gd name="connsiteY1" fmla="*/ 0 h 694373"/>
              <a:gd name="connsiteX2" fmla="*/ 1374667 w 1490398"/>
              <a:gd name="connsiteY2" fmla="*/ 0 h 694373"/>
              <a:gd name="connsiteX3" fmla="*/ 1490398 w 1490398"/>
              <a:gd name="connsiteY3" fmla="*/ 115731 h 694373"/>
              <a:gd name="connsiteX4" fmla="*/ 1490398 w 1490398"/>
              <a:gd name="connsiteY4" fmla="*/ 578642 h 694373"/>
              <a:gd name="connsiteX5" fmla="*/ 1374667 w 1490398"/>
              <a:gd name="connsiteY5" fmla="*/ 694373 h 694373"/>
              <a:gd name="connsiteX6" fmla="*/ 115731 w 1490398"/>
              <a:gd name="connsiteY6" fmla="*/ 694373 h 694373"/>
              <a:gd name="connsiteX7" fmla="*/ 0 w 1490398"/>
              <a:gd name="connsiteY7" fmla="*/ 578642 h 694373"/>
              <a:gd name="connsiteX8" fmla="*/ 0 w 1490398"/>
              <a:gd name="connsiteY8" fmla="*/ 115731 h 69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398" h="694373">
                <a:moveTo>
                  <a:pt x="0" y="115731"/>
                </a:moveTo>
                <a:cubicBezTo>
                  <a:pt x="0" y="51815"/>
                  <a:pt x="51815" y="0"/>
                  <a:pt x="115731" y="0"/>
                </a:cubicBezTo>
                <a:lnTo>
                  <a:pt x="1374667" y="0"/>
                </a:lnTo>
                <a:cubicBezTo>
                  <a:pt x="1438583" y="0"/>
                  <a:pt x="1490398" y="51815"/>
                  <a:pt x="1490398" y="115731"/>
                </a:cubicBezTo>
                <a:lnTo>
                  <a:pt x="1490398" y="578642"/>
                </a:lnTo>
                <a:cubicBezTo>
                  <a:pt x="1490398" y="642558"/>
                  <a:pt x="1438583" y="694373"/>
                  <a:pt x="1374667" y="694373"/>
                </a:cubicBezTo>
                <a:lnTo>
                  <a:pt x="115731" y="694373"/>
                </a:lnTo>
                <a:cubicBezTo>
                  <a:pt x="51815" y="694373"/>
                  <a:pt x="0" y="642558"/>
                  <a:pt x="0" y="578642"/>
                </a:cubicBezTo>
                <a:lnTo>
                  <a:pt x="0" y="115731"/>
                </a:lnTo>
                <a:close/>
              </a:path>
            </a:pathLst>
          </a:custGeom>
          <a:solidFill>
            <a:srgbClr val="70C3E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16" tIns="79615" rIns="79615" bIns="7961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kern="1200" dirty="0"/>
              <a:t>Desarrollo propio</a:t>
            </a:r>
          </a:p>
        </p:txBody>
      </p:sp>
      <p:sp>
        <p:nvSpPr>
          <p:cNvPr id="15" name="Forma libre 14"/>
          <p:cNvSpPr/>
          <p:nvPr/>
        </p:nvSpPr>
        <p:spPr>
          <a:xfrm>
            <a:off x="6079226" y="3317595"/>
            <a:ext cx="1718571" cy="694040"/>
          </a:xfrm>
          <a:custGeom>
            <a:avLst/>
            <a:gdLst>
              <a:gd name="connsiteX0" fmla="*/ 0 w 1490398"/>
              <a:gd name="connsiteY0" fmla="*/ 115731 h 694373"/>
              <a:gd name="connsiteX1" fmla="*/ 115731 w 1490398"/>
              <a:gd name="connsiteY1" fmla="*/ 0 h 694373"/>
              <a:gd name="connsiteX2" fmla="*/ 1374667 w 1490398"/>
              <a:gd name="connsiteY2" fmla="*/ 0 h 694373"/>
              <a:gd name="connsiteX3" fmla="*/ 1490398 w 1490398"/>
              <a:gd name="connsiteY3" fmla="*/ 115731 h 694373"/>
              <a:gd name="connsiteX4" fmla="*/ 1490398 w 1490398"/>
              <a:gd name="connsiteY4" fmla="*/ 578642 h 694373"/>
              <a:gd name="connsiteX5" fmla="*/ 1374667 w 1490398"/>
              <a:gd name="connsiteY5" fmla="*/ 694373 h 694373"/>
              <a:gd name="connsiteX6" fmla="*/ 115731 w 1490398"/>
              <a:gd name="connsiteY6" fmla="*/ 694373 h 694373"/>
              <a:gd name="connsiteX7" fmla="*/ 0 w 1490398"/>
              <a:gd name="connsiteY7" fmla="*/ 578642 h 694373"/>
              <a:gd name="connsiteX8" fmla="*/ 0 w 1490398"/>
              <a:gd name="connsiteY8" fmla="*/ 115731 h 69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398" h="694373">
                <a:moveTo>
                  <a:pt x="0" y="115731"/>
                </a:moveTo>
                <a:cubicBezTo>
                  <a:pt x="0" y="51815"/>
                  <a:pt x="51815" y="0"/>
                  <a:pt x="115731" y="0"/>
                </a:cubicBezTo>
                <a:lnTo>
                  <a:pt x="1374667" y="0"/>
                </a:lnTo>
                <a:cubicBezTo>
                  <a:pt x="1438583" y="0"/>
                  <a:pt x="1490398" y="51815"/>
                  <a:pt x="1490398" y="115731"/>
                </a:cubicBezTo>
                <a:lnTo>
                  <a:pt x="1490398" y="578642"/>
                </a:lnTo>
                <a:cubicBezTo>
                  <a:pt x="1490398" y="642558"/>
                  <a:pt x="1438583" y="694373"/>
                  <a:pt x="1374667" y="694373"/>
                </a:cubicBezTo>
                <a:lnTo>
                  <a:pt x="115731" y="694373"/>
                </a:lnTo>
                <a:cubicBezTo>
                  <a:pt x="51815" y="694373"/>
                  <a:pt x="0" y="642558"/>
                  <a:pt x="0" y="578642"/>
                </a:cubicBezTo>
                <a:lnTo>
                  <a:pt x="0" y="115731"/>
                </a:lnTo>
                <a:close/>
              </a:path>
            </a:pathLst>
          </a:custGeom>
          <a:solidFill>
            <a:srgbClr val="70C3E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426" tIns="83425" rIns="83425" bIns="8342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/>
              <a:t>Familiarización con la herramienta</a:t>
            </a:r>
          </a:p>
        </p:txBody>
      </p:sp>
      <p:sp>
        <p:nvSpPr>
          <p:cNvPr id="16" name="Forma libre 15"/>
          <p:cNvSpPr/>
          <p:nvPr/>
        </p:nvSpPr>
        <p:spPr>
          <a:xfrm>
            <a:off x="2526776" y="4342818"/>
            <a:ext cx="1489685" cy="749150"/>
          </a:xfrm>
          <a:custGeom>
            <a:avLst/>
            <a:gdLst>
              <a:gd name="connsiteX0" fmla="*/ 0 w 1490398"/>
              <a:gd name="connsiteY0" fmla="*/ 115731 h 694373"/>
              <a:gd name="connsiteX1" fmla="*/ 115731 w 1490398"/>
              <a:gd name="connsiteY1" fmla="*/ 0 h 694373"/>
              <a:gd name="connsiteX2" fmla="*/ 1374667 w 1490398"/>
              <a:gd name="connsiteY2" fmla="*/ 0 h 694373"/>
              <a:gd name="connsiteX3" fmla="*/ 1490398 w 1490398"/>
              <a:gd name="connsiteY3" fmla="*/ 115731 h 694373"/>
              <a:gd name="connsiteX4" fmla="*/ 1490398 w 1490398"/>
              <a:gd name="connsiteY4" fmla="*/ 578642 h 694373"/>
              <a:gd name="connsiteX5" fmla="*/ 1374667 w 1490398"/>
              <a:gd name="connsiteY5" fmla="*/ 694373 h 694373"/>
              <a:gd name="connsiteX6" fmla="*/ 115731 w 1490398"/>
              <a:gd name="connsiteY6" fmla="*/ 694373 h 694373"/>
              <a:gd name="connsiteX7" fmla="*/ 0 w 1490398"/>
              <a:gd name="connsiteY7" fmla="*/ 578642 h 694373"/>
              <a:gd name="connsiteX8" fmla="*/ 0 w 1490398"/>
              <a:gd name="connsiteY8" fmla="*/ 115731 h 69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398" h="694373">
                <a:moveTo>
                  <a:pt x="0" y="115731"/>
                </a:moveTo>
                <a:cubicBezTo>
                  <a:pt x="0" y="51815"/>
                  <a:pt x="51815" y="0"/>
                  <a:pt x="115731" y="0"/>
                </a:cubicBezTo>
                <a:lnTo>
                  <a:pt x="1374667" y="0"/>
                </a:lnTo>
                <a:cubicBezTo>
                  <a:pt x="1438583" y="0"/>
                  <a:pt x="1490398" y="51815"/>
                  <a:pt x="1490398" y="115731"/>
                </a:cubicBezTo>
                <a:lnTo>
                  <a:pt x="1490398" y="578642"/>
                </a:lnTo>
                <a:cubicBezTo>
                  <a:pt x="1490398" y="642558"/>
                  <a:pt x="1438583" y="694373"/>
                  <a:pt x="1374667" y="694373"/>
                </a:cubicBezTo>
                <a:lnTo>
                  <a:pt x="115731" y="694373"/>
                </a:lnTo>
                <a:cubicBezTo>
                  <a:pt x="51815" y="694373"/>
                  <a:pt x="0" y="642558"/>
                  <a:pt x="0" y="578642"/>
                </a:cubicBezTo>
                <a:lnTo>
                  <a:pt x="0" y="115731"/>
                </a:lnTo>
                <a:close/>
              </a:path>
            </a:pathLst>
          </a:custGeom>
          <a:solidFill>
            <a:srgbClr val="70C3E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16" tIns="79615" rIns="79615" bIns="7961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/>
              <a:t>Integración con otros sistemas</a:t>
            </a:r>
          </a:p>
        </p:txBody>
      </p:sp>
      <p:sp>
        <p:nvSpPr>
          <p:cNvPr id="20" name="Forma libre 19"/>
          <p:cNvSpPr/>
          <p:nvPr/>
        </p:nvSpPr>
        <p:spPr>
          <a:xfrm>
            <a:off x="2526776" y="3550939"/>
            <a:ext cx="1489685" cy="749150"/>
          </a:xfrm>
          <a:custGeom>
            <a:avLst/>
            <a:gdLst>
              <a:gd name="connsiteX0" fmla="*/ 0 w 1490398"/>
              <a:gd name="connsiteY0" fmla="*/ 115731 h 694373"/>
              <a:gd name="connsiteX1" fmla="*/ 115731 w 1490398"/>
              <a:gd name="connsiteY1" fmla="*/ 0 h 694373"/>
              <a:gd name="connsiteX2" fmla="*/ 1374667 w 1490398"/>
              <a:gd name="connsiteY2" fmla="*/ 0 h 694373"/>
              <a:gd name="connsiteX3" fmla="*/ 1490398 w 1490398"/>
              <a:gd name="connsiteY3" fmla="*/ 115731 h 694373"/>
              <a:gd name="connsiteX4" fmla="*/ 1490398 w 1490398"/>
              <a:gd name="connsiteY4" fmla="*/ 578642 h 694373"/>
              <a:gd name="connsiteX5" fmla="*/ 1374667 w 1490398"/>
              <a:gd name="connsiteY5" fmla="*/ 694373 h 694373"/>
              <a:gd name="connsiteX6" fmla="*/ 115731 w 1490398"/>
              <a:gd name="connsiteY6" fmla="*/ 694373 h 694373"/>
              <a:gd name="connsiteX7" fmla="*/ 0 w 1490398"/>
              <a:gd name="connsiteY7" fmla="*/ 578642 h 694373"/>
              <a:gd name="connsiteX8" fmla="*/ 0 w 1490398"/>
              <a:gd name="connsiteY8" fmla="*/ 115731 h 694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398" h="694373">
                <a:moveTo>
                  <a:pt x="0" y="115731"/>
                </a:moveTo>
                <a:cubicBezTo>
                  <a:pt x="0" y="51815"/>
                  <a:pt x="51815" y="0"/>
                  <a:pt x="115731" y="0"/>
                </a:cubicBezTo>
                <a:lnTo>
                  <a:pt x="1374667" y="0"/>
                </a:lnTo>
                <a:cubicBezTo>
                  <a:pt x="1438583" y="0"/>
                  <a:pt x="1490398" y="51815"/>
                  <a:pt x="1490398" y="115731"/>
                </a:cubicBezTo>
                <a:lnTo>
                  <a:pt x="1490398" y="578642"/>
                </a:lnTo>
                <a:cubicBezTo>
                  <a:pt x="1490398" y="642558"/>
                  <a:pt x="1438583" y="694373"/>
                  <a:pt x="1374667" y="694373"/>
                </a:cubicBezTo>
                <a:lnTo>
                  <a:pt x="115731" y="694373"/>
                </a:lnTo>
                <a:cubicBezTo>
                  <a:pt x="51815" y="694373"/>
                  <a:pt x="0" y="642558"/>
                  <a:pt x="0" y="578642"/>
                </a:cubicBezTo>
                <a:lnTo>
                  <a:pt x="0" y="115731"/>
                </a:lnTo>
                <a:close/>
              </a:path>
            </a:pathLst>
          </a:custGeom>
          <a:solidFill>
            <a:srgbClr val="70C3E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616" tIns="79615" rIns="79615" bIns="7961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/>
              <a:t>Otras funcionalidades</a:t>
            </a:r>
          </a:p>
        </p:txBody>
      </p:sp>
      <p:sp>
        <p:nvSpPr>
          <p:cNvPr id="24" name="Rectángulo 23"/>
          <p:cNvSpPr/>
          <p:nvPr/>
        </p:nvSpPr>
        <p:spPr>
          <a:xfrm rot="16200000">
            <a:off x="3075428" y="5399127"/>
            <a:ext cx="443713" cy="63903"/>
          </a:xfrm>
          <a:prstGeom prst="rect">
            <a:avLst/>
          </a:prstGeom>
          <a:solidFill>
            <a:srgbClr val="357FA6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2196158" y="5085299"/>
            <a:ext cx="2214465" cy="123924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  <a:effectLst>
            <a:outerShdw blurRad="190500" dist="88900" dir="5400000" sx="86000" sy="86000" algn="t" rotWithShape="0">
              <a:prstClr val="black">
                <a:alpha val="31000"/>
              </a:prstClr>
            </a:outerShdw>
          </a:effectLst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 dirty="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25" name="Rectángulo 24"/>
          <p:cNvSpPr/>
          <p:nvPr/>
        </p:nvSpPr>
        <p:spPr>
          <a:xfrm rot="16200000">
            <a:off x="6590179" y="5928312"/>
            <a:ext cx="679297" cy="63904"/>
          </a:xfrm>
          <a:prstGeom prst="rect">
            <a:avLst/>
          </a:prstGeom>
          <a:solidFill>
            <a:srgbClr val="357FA6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5828700" y="5496693"/>
            <a:ext cx="2214465" cy="123924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  <a:effectLst>
            <a:outerShdw blurRad="190500" dist="88900" dir="5400000" sx="86000" sy="86000" algn="t" rotWithShape="0">
              <a:prstClr val="black">
                <a:alpha val="31000"/>
              </a:prstClr>
            </a:outerShdw>
          </a:effectLst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 dirty="0">
              <a:latin typeface="Times New Roman" pitchFamily="18"/>
              <a:ea typeface="Segoe UI" pitchFamily="2"/>
              <a:cs typeface="Tahoma" pitchFamily="2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11613" y="6921446"/>
            <a:ext cx="1546450" cy="3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2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82C0FFD-956A-4627-A1F0-2FBF6A736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96" y="1007835"/>
            <a:ext cx="10080624" cy="6012169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0" y="680764"/>
            <a:ext cx="5850194" cy="720719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635042" y="799897"/>
            <a:ext cx="5106997" cy="5414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EXPEDIENTES: DOSSIER </a:t>
            </a:r>
            <a:r>
              <a:rPr lang="es-AR" sz="2400" dirty="0">
                <a:solidFill>
                  <a:srgbClr val="FFFFFF"/>
                </a:solidFill>
              </a:rPr>
              <a:t/>
            </a:r>
            <a:br>
              <a:rPr lang="es-AR" sz="2400" dirty="0">
                <a:solidFill>
                  <a:srgbClr val="FFFFFF"/>
                </a:solidFill>
              </a:rPr>
            </a:br>
            <a:endParaRPr lang="es-AR" sz="2400" dirty="0">
              <a:solidFill>
                <a:srgbClr val="FFFFFF"/>
              </a:solidFill>
              <a:ea typeface="Segoe UI" pitchFamily="2"/>
              <a:cs typeface="Tahoma" pitchFamily="2"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CCD4A003-C559-4690-954B-00C72A5FB389}"/>
              </a:ext>
            </a:extLst>
          </p:cNvPr>
          <p:cNvSpPr/>
          <p:nvPr/>
        </p:nvSpPr>
        <p:spPr>
          <a:xfrm>
            <a:off x="577007" y="1484264"/>
            <a:ext cx="3788515" cy="4330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200" dirty="0" smtClean="0">
                <a:solidFill>
                  <a:srgbClr val="666666"/>
                </a:solidFill>
                <a:ea typeface="Segoe UI" pitchFamily="2"/>
                <a:cs typeface="Tahoma" pitchFamily="2"/>
              </a:rPr>
              <a:t> EVOLUCIÓN</a:t>
            </a:r>
            <a:endParaRPr lang="es-AR" sz="2200" dirty="0">
              <a:solidFill>
                <a:srgbClr val="666666"/>
              </a:solidFill>
              <a:ea typeface="Segoe UI" pitchFamily="2"/>
              <a:cs typeface="Tahoma" pitchFamily="2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11613" y="6921446"/>
            <a:ext cx="1546450" cy="3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04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bre: forma 1">
            <a:extLst>
              <a:ext uri="{FF2B5EF4-FFF2-40B4-BE49-F238E27FC236}">
                <a16:creationId xmlns:a16="http://schemas.microsoft.com/office/drawing/2014/main" xmlns="" id="{415BBE50-77CA-45DF-8DA7-6D6AEA81DD15}"/>
              </a:ext>
            </a:extLst>
          </p:cNvPr>
          <p:cNvSpPr/>
          <p:nvPr/>
        </p:nvSpPr>
        <p:spPr>
          <a:xfrm>
            <a:off x="0" y="501120"/>
            <a:ext cx="8873763" cy="607967"/>
          </a:xfrm>
          <a:custGeom>
            <a:avLst>
              <a:gd name="f0" fmla="val 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46A2C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s-AR" sz="2400">
              <a:latin typeface="Times New Roman" pitchFamily="18"/>
              <a:ea typeface="Segoe UI" pitchFamily="2"/>
              <a:cs typeface="Tahoma" pitchFamily="2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xmlns="" id="{924B54C4-3B71-4CFA-8769-DE60638601DC}"/>
              </a:ext>
            </a:extLst>
          </p:cNvPr>
          <p:cNvSpPr/>
          <p:nvPr/>
        </p:nvSpPr>
        <p:spPr>
          <a:xfrm>
            <a:off x="577006" y="634295"/>
            <a:ext cx="8535834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400" dirty="0">
                <a:solidFill>
                  <a:schemeClr val="bg1"/>
                </a:solidFill>
                <a:ea typeface="Segoe UI" pitchFamily="2"/>
                <a:cs typeface="Arial" panose="020B0604020202020204" pitchFamily="34" charset="0"/>
              </a:rPr>
              <a:t>REDUCCIÓN DE TIEMPO EN LA TRAMITACIÓN DE EXPEDIENTES</a:t>
            </a: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7F7B9A98-CE52-49E5-B94B-45E004DA4CC8}"/>
              </a:ext>
            </a:extLst>
          </p:cNvPr>
          <p:cNvSpPr/>
          <p:nvPr/>
        </p:nvSpPr>
        <p:spPr>
          <a:xfrm>
            <a:off x="577006" y="1266896"/>
            <a:ext cx="1925640" cy="30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>
              <a:lnSpc>
                <a:spcPct val="101000"/>
              </a:lnSpc>
            </a:pPr>
            <a:r>
              <a:rPr lang="es-AR" sz="2200" dirty="0">
                <a:solidFill>
                  <a:srgbClr val="666666"/>
                </a:solidFill>
                <a:ea typeface="Segoe UI" pitchFamily="2"/>
                <a:cs typeface="Tahoma" pitchFamily="2"/>
              </a:rPr>
              <a:t>EJEMPLO 1</a:t>
            </a:r>
            <a:endParaRPr lang="es-AR" sz="2200" dirty="0">
              <a:solidFill>
                <a:srgbClr val="FF0000"/>
              </a:solidFill>
              <a:ea typeface="Segoe UI" pitchFamily="2"/>
              <a:cs typeface="Tahoma" pitchFamily="2"/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xmlns="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59301405"/>
              </p:ext>
            </p:extLst>
          </p:nvPr>
        </p:nvGraphicFramePr>
        <p:xfrm>
          <a:off x="973443" y="2320778"/>
          <a:ext cx="8132248" cy="4233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6" t="29856" r="13204" b="37167"/>
          <a:stretch/>
        </p:blipFill>
        <p:spPr>
          <a:xfrm>
            <a:off x="8129413" y="7004923"/>
            <a:ext cx="1440160" cy="3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260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termina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37044</TotalTime>
  <Words>315</Words>
  <Application>Microsoft Office PowerPoint</Application>
  <PresentationFormat>Personalizado</PresentationFormat>
  <Paragraphs>118</Paragraphs>
  <Slides>16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30" baseType="lpstr">
      <vt:lpstr>Arial</vt:lpstr>
      <vt:lpstr>Times New Roman</vt:lpstr>
      <vt:lpstr>Segoe UI</vt:lpstr>
      <vt:lpstr>Tahoma</vt:lpstr>
      <vt:lpstr>Calibri</vt:lpstr>
      <vt:lpstr>Georgia</vt:lpstr>
      <vt:lpstr>Calibri Light</vt:lpstr>
      <vt:lpstr>Lucida Sans Unicode</vt:lpstr>
      <vt:lpstr>Wingdings</vt:lpstr>
      <vt:lpstr>bromello</vt:lpstr>
      <vt:lpstr>Microsoft YaHei</vt:lpstr>
      <vt:lpstr>Mangal</vt:lpstr>
      <vt:lpstr>SimSun</vt:lpstr>
      <vt:lpstr>Predeterminado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CEDi_CABA</dc:creator>
  <cp:lastModifiedBy>ssantin</cp:lastModifiedBy>
  <cp:revision>137</cp:revision>
  <dcterms:created xsi:type="dcterms:W3CDTF">2011-06-03T12:18:33Z</dcterms:created>
  <dcterms:modified xsi:type="dcterms:W3CDTF">2019-09-20T20:28:49Z</dcterms:modified>
</cp:coreProperties>
</file>