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59"/>
  </p:notesMasterIdLst>
  <p:sldIdLst>
    <p:sldId id="256" r:id="rId2"/>
    <p:sldId id="369" r:id="rId3"/>
    <p:sldId id="371" r:id="rId4"/>
    <p:sldId id="280" r:id="rId5"/>
    <p:sldId id="332" r:id="rId6"/>
    <p:sldId id="329" r:id="rId7"/>
    <p:sldId id="331" r:id="rId8"/>
    <p:sldId id="333" r:id="rId9"/>
    <p:sldId id="340" r:id="rId10"/>
    <p:sldId id="334" r:id="rId11"/>
    <p:sldId id="342" r:id="rId12"/>
    <p:sldId id="341" r:id="rId13"/>
    <p:sldId id="335" r:id="rId14"/>
    <p:sldId id="343" r:id="rId15"/>
    <p:sldId id="336" r:id="rId16"/>
    <p:sldId id="344" r:id="rId17"/>
    <p:sldId id="337" r:id="rId18"/>
    <p:sldId id="345" r:id="rId19"/>
    <p:sldId id="338" r:id="rId20"/>
    <p:sldId id="346" r:id="rId21"/>
    <p:sldId id="347" r:id="rId22"/>
    <p:sldId id="339" r:id="rId23"/>
    <p:sldId id="348" r:id="rId24"/>
    <p:sldId id="349" r:id="rId25"/>
    <p:sldId id="350" r:id="rId26"/>
    <p:sldId id="372" r:id="rId27"/>
    <p:sldId id="352" r:id="rId28"/>
    <p:sldId id="351" r:id="rId29"/>
    <p:sldId id="353" r:id="rId30"/>
    <p:sldId id="354" r:id="rId31"/>
    <p:sldId id="355" r:id="rId32"/>
    <p:sldId id="356" r:id="rId33"/>
    <p:sldId id="357" r:id="rId34"/>
    <p:sldId id="358" r:id="rId35"/>
    <p:sldId id="359" r:id="rId36"/>
    <p:sldId id="360" r:id="rId37"/>
    <p:sldId id="361" r:id="rId38"/>
    <p:sldId id="362" r:id="rId39"/>
    <p:sldId id="373" r:id="rId40"/>
    <p:sldId id="365" r:id="rId41"/>
    <p:sldId id="366" r:id="rId42"/>
    <p:sldId id="367" r:id="rId43"/>
    <p:sldId id="374"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 id="387" r:id="rId57"/>
    <p:sldId id="274"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58" autoAdjust="0"/>
  </p:normalViewPr>
  <p:slideViewPr>
    <p:cSldViewPr>
      <p:cViewPr>
        <p:scale>
          <a:sx n="50" d="100"/>
          <a:sy n="50" d="100"/>
        </p:scale>
        <p:origin x="-1956"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48FF0D2-B8D8-443B-BE09-26F408150416}" type="slidenum">
              <a:rPr lang="en-US"/>
              <a:pPr/>
              <a:t>‹#›</a:t>
            </a:fld>
            <a:endParaRPr lang="en-US"/>
          </a:p>
        </p:txBody>
      </p:sp>
    </p:spTree>
    <p:extLst>
      <p:ext uri="{BB962C8B-B14F-4D97-AF65-F5344CB8AC3E}">
        <p14:creationId xmlns:p14="http://schemas.microsoft.com/office/powerpoint/2010/main" val="38410216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DC608-3B02-4819-BB2E-06DA2FE7C266}" type="slidenum">
              <a:rPr lang="en-US"/>
              <a:pPr/>
              <a:t>1</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s-A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67CA1-60AE-408E-A3B0-4764EA908302}" type="slidenum">
              <a:rPr lang="en-US"/>
              <a:pPr/>
              <a:t>10</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s-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C5D80-33AE-4127-B48D-923E5B90BEBA}" type="slidenum">
              <a:rPr lang="en-US"/>
              <a:pPr/>
              <a:t>11</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algn="just"/>
            <a:r>
              <a:rPr lang="en-US"/>
              <a:t>From this broad spectrum of goals, one of them is to identify the mechanism of the disease process and to determine the effectiveness and safety of an intervention in the disease process.</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2601A-4256-4014-9FD3-369E6A19CA1F}" type="slidenum">
              <a:rPr lang="en-US"/>
              <a:pPr/>
              <a:t>13</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s-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9DDC61-1003-4560-9BE8-EE66EF2759F1}" type="slidenum">
              <a:rPr lang="en-US"/>
              <a:pPr/>
              <a:t>14</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a:lnSpc>
                <a:spcPct val="80000"/>
              </a:lnSpc>
            </a:pPr>
            <a:r>
              <a:rPr lang="en-US" sz="900"/>
              <a:t>The whole process of clinical testing is divided into phases, each of which is composed of one or more trials. It is very important to note that there may be some overlap in development from phase I to phase IV. For example a drug may be in Phase II testing for one indication and in Phase II for something different. Also it is not always easy to label a clinical trial as a specific phase. These are just general terms used to describe the development of a new drug.</a:t>
            </a:r>
          </a:p>
          <a:p>
            <a:pPr>
              <a:lnSpc>
                <a:spcPct val="80000"/>
              </a:lnSpc>
            </a:pPr>
            <a:r>
              <a:rPr lang="en-US" sz="900"/>
              <a:t>Phase I:</a:t>
            </a:r>
          </a:p>
          <a:p>
            <a:pPr>
              <a:lnSpc>
                <a:spcPct val="80000"/>
              </a:lnSpc>
            </a:pPr>
            <a:r>
              <a:rPr lang="en-US" sz="900"/>
              <a:t>Phase I trials are the first-stage of testing in human subjects. Normally a small (20-80) group of healthy volunteers will be selected. This phase includes trials designed to assess the safety (Pharmacovigilance), tolerability, pharmacokinetics, and pharmacodynamics of a therapy.</a:t>
            </a:r>
          </a:p>
          <a:p>
            <a:pPr>
              <a:lnSpc>
                <a:spcPct val="80000"/>
              </a:lnSpc>
            </a:pPr>
            <a:r>
              <a:rPr lang="en-US" sz="900"/>
              <a:t>Pharmacokinetics: studies the absorption and disposition of the drug (what the body does to the drug).</a:t>
            </a:r>
          </a:p>
          <a:p>
            <a:pPr>
              <a:lnSpc>
                <a:spcPct val="80000"/>
              </a:lnSpc>
            </a:pPr>
            <a:r>
              <a:rPr lang="en-US" sz="900"/>
              <a:t>Pharmacokdynamics: studies the biochemical and physiological effects of a drug and its mechanism of action (what the drug does to the body).</a:t>
            </a:r>
          </a:p>
          <a:p>
            <a:pPr>
              <a:lnSpc>
                <a:spcPct val="80000"/>
              </a:lnSpc>
            </a:pPr>
            <a:r>
              <a:rPr lang="en-US" sz="900"/>
              <a:t>These trials are almost always conducted in an inpatient clinic, where the subject can be observed by full-time medical staff. The subject is usually observed until several half-lives of the drug have passed. Phase I trials also normally include dose-ranging studies so that doses for clinical use can be refined. The tested range of doses will usually be a small fraction of the dose that causes harm in animal testing. Phase I trials most often include healthy volunteers, however there are some circumstances when patients are used, such as with oncology (cancer) and HIV drug trials. In Phase I trials of new cancer drugs, for example, patients with advanced (metastatic) cancer are used. These trials are usually offered to patients who have had other types of therapy and who have few, if any, other treatment choices.</a:t>
            </a:r>
          </a:p>
          <a:p>
            <a:pPr>
              <a:lnSpc>
                <a:spcPct val="80000"/>
              </a:lnSpc>
            </a:pPr>
            <a:r>
              <a:rPr lang="en-US" sz="900"/>
              <a:t>There are two specific kinds of Phase I trials - SAD studies, and MAD studies.</a:t>
            </a:r>
          </a:p>
          <a:p>
            <a:pPr>
              <a:lnSpc>
                <a:spcPct val="80000"/>
              </a:lnSpc>
            </a:pPr>
            <a:r>
              <a:rPr lang="en-US" sz="900"/>
              <a:t>SAD - Single Ascending Dose studies are those in which groups of three or six patients are given a small dose of the drug and observed for a specific period of time. If they do not exhibit any adverse side effects, a new group of patients is then given a higher dose. This is continued until intolerable side effects start showing up, at which point the drug is said to have reached the Maximum tolerated dose (MTD).</a:t>
            </a:r>
          </a:p>
          <a:p>
            <a:pPr>
              <a:lnSpc>
                <a:spcPct val="80000"/>
              </a:lnSpc>
            </a:pPr>
            <a:r>
              <a:rPr lang="en-US" sz="900"/>
              <a:t>MAD - Multiple Ascending Dose studies are conducted to better understand the pharmacokinetics/pharmacodynamics of the drug. In these studies, a group of patients receives a low dose of the drug and the dose is subsequently escalated up to a predetermined level. Samples (of blood, and other fluids) are collected at various time points and analyzed to understand how the drug is processed within the body.</a:t>
            </a:r>
          </a:p>
          <a:p>
            <a:pPr>
              <a:lnSpc>
                <a:spcPct val="80000"/>
              </a:lnSpc>
            </a:pPr>
            <a:endParaRPr lang="en-US" sz="9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DA5C6-277B-4192-9114-58E29EDCDACA}" type="slidenum">
              <a:rPr lang="en-US"/>
              <a:pPr/>
              <a:t>15</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s-A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E35EC-14B3-4227-9CF8-31896F9220C8}" type="slidenum">
              <a:rPr lang="en-US"/>
              <a:pPr/>
              <a:t>16</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a:spcBef>
                <a:spcPct val="0"/>
              </a:spcBef>
            </a:pPr>
            <a:r>
              <a:rPr lang="en-US" b="1" u="sng"/>
              <a:t>Phase II</a:t>
            </a:r>
            <a:r>
              <a:rPr lang="en-US"/>
              <a:t>:</a:t>
            </a:r>
          </a:p>
          <a:p>
            <a:r>
              <a:rPr lang="en-US"/>
              <a:t>Once the initial safety of the therapy has been confirmed in Phase I trials, Phase II trials are performed on larger groups  and are designed to assess clinical efficacy of the therapy; as well as to continue Phase I assessments in a larger group of volunteers and patients. The development process for a new drug commonly fails during Phase II trials due to the discovery of poor efficacy or toxic effects.</a:t>
            </a:r>
          </a:p>
          <a:p>
            <a:r>
              <a:rPr lang="en-US"/>
              <a:t>Phase II studies are sometimes divided into Phase IIA and Phase IIB. Phase IIA is specifically designed to assess dosing requirements, whereas Phase IIB is specifically designed to study efficacy.</a:t>
            </a:r>
          </a:p>
          <a:p>
            <a:r>
              <a:rPr lang="en-US"/>
              <a:t>Some trials combine Phase I and Phase II into a single trial, monitoring both efficacy and toxicity.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7A7CC-AB3E-466E-A26E-CB2AE3EEC78D}" type="slidenum">
              <a:rPr lang="en-US"/>
              <a:pPr/>
              <a:t>17</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s-A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F0739-7AA7-42E2-BF96-1D374525DBDD}" type="slidenum">
              <a:rPr lang="en-US"/>
              <a:pPr/>
              <a:t>18</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pPr>
              <a:lnSpc>
                <a:spcPct val="90000"/>
              </a:lnSpc>
            </a:pPr>
            <a:r>
              <a:rPr lang="en-US" sz="1000" b="1" u="sng"/>
              <a:t>Phase III</a:t>
            </a:r>
            <a:r>
              <a:rPr lang="en-US" sz="1000" b="1"/>
              <a:t>:</a:t>
            </a:r>
            <a:r>
              <a:rPr lang="en-US" sz="1000"/>
              <a:t> this phase is aimed at being the definitive assessment of the efficacy of the new therapy, in comparison with current 'Gold Standard' treatment. Trials in this phase are performed after the drug has been shown to be effective and are intended to gather additional evidence of effectiveness for specific disease indications and more precise definition of drug-related adverse effects and safety. This phase includes both controlled and uncontrolled studies. This is an important turning point for drug manufacturers: the medication has already passed the rigorous testing and review process required by the regulatory authorities such as the FDA, and now it is ready to be studied in an even larger subject population. In recent years, there has been a growing industry trend to not only measure clinical effectiveness at this phase, but also measure “real world” results. For example, if a subject shows clinical improvement after entering the study, how are their activities of daily living improving (e.g., the subject can work in the garden more often or attend their child’s games on a regular basis)?</a:t>
            </a:r>
          </a:p>
          <a:p>
            <a:pPr>
              <a:lnSpc>
                <a:spcPct val="90000"/>
              </a:lnSpc>
            </a:pPr>
            <a:r>
              <a:rPr lang="en-US" sz="1000"/>
              <a:t>Most medications that reach Phase III will at least be considered for approval by the regulatory agencies.</a:t>
            </a:r>
          </a:p>
          <a:p>
            <a:pPr>
              <a:lnSpc>
                <a:spcPct val="90000"/>
              </a:lnSpc>
            </a:pPr>
            <a:r>
              <a:rPr lang="en-US" sz="1000"/>
              <a:t>There two kinds of studies is this phase:</a:t>
            </a:r>
          </a:p>
          <a:p>
            <a:pPr>
              <a:lnSpc>
                <a:spcPct val="90000"/>
              </a:lnSpc>
            </a:pPr>
            <a:r>
              <a:rPr lang="en-US" sz="1000" b="1"/>
              <a:t>Phase IIIa</a:t>
            </a:r>
            <a:r>
              <a:rPr lang="en-US" sz="1000"/>
              <a:t>: Dose a large population of diseased subjects. This phase may include testing for different indications.</a:t>
            </a:r>
          </a:p>
          <a:p>
            <a:pPr>
              <a:lnSpc>
                <a:spcPct val="90000"/>
              </a:lnSpc>
            </a:pPr>
            <a:r>
              <a:rPr lang="en-US" sz="1000" b="1"/>
              <a:t>Phase IIIb: </a:t>
            </a:r>
            <a:r>
              <a:rPr lang="en-US" sz="1000"/>
              <a:t>This is the phase </a:t>
            </a:r>
            <a:r>
              <a:rPr lang="en-US" sz="1000" b="1"/>
              <a:t>after requesting regulatory permission to market</a:t>
            </a:r>
            <a:r>
              <a:rPr lang="en-US" sz="1000"/>
              <a:t> </a:t>
            </a:r>
            <a:r>
              <a:rPr lang="en-US" sz="1000" b="1"/>
              <a:t>the drug</a:t>
            </a:r>
            <a:r>
              <a:rPr lang="en-US" sz="1000"/>
              <a:t> or after first market launch. It may include testing in different subject populations with varied dosing regimens, or proving additional efficacy for uses beyond the original use for which the drug was designed (“label expansion”). It is essentially a continuation of Phase IIIa.</a:t>
            </a:r>
          </a:p>
          <a:p>
            <a:pPr>
              <a:lnSpc>
                <a:spcPct val="90000"/>
              </a:lnSpc>
            </a:pPr>
            <a:r>
              <a:rPr lang="en-US" sz="1000"/>
              <a:t>Once a drug has proven satisfactory over Phase III trials, the trial results are usually combined into a large document containing a comprehensive description of the methods and results of human and animal studies, manufacturing procedures, formulation details, and shelf life. This collection of information makes up the "regulatory submission" that is provided for review to various regulatory authorities in different countries, such as EMEA or FDA, for marketing approval.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FBA4E-78E9-45D1-809E-106894957A2A}" type="slidenum">
              <a:rPr lang="en-US"/>
              <a:pPr/>
              <a:t>19</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s-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BBA41-8173-4B3C-9475-5EFBDDCB6528}" type="slidenum">
              <a:rPr lang="en-US"/>
              <a:pPr/>
              <a:t>20</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a:t>In a NDA, the drug manufacturer submits non-clinical (animal) and clinical (human) test data and analyses, drug information and description of manufacturing procedures.</a:t>
            </a:r>
          </a:p>
          <a:p>
            <a:r>
              <a:rPr lang="es-AR"/>
              <a:t>It may take 2 to 3 years to obtain approval. In special circumstances (</a:t>
            </a:r>
            <a:r>
              <a:rPr lang="en-US"/>
              <a:t>development of drugs that promise significant benefit over existing therapy for serious or life-threatening illnesses for which no therapy exists ) </a:t>
            </a:r>
            <a:r>
              <a:rPr lang="es-AR"/>
              <a:t>the submission can be made through a fast track. In this case the approval can take ~6 months. </a:t>
            </a:r>
            <a:r>
              <a:rPr lang="en-US"/>
              <a:t>The fundamental element of this process is that the manufacturers must continue testing after approval to demonstrate that the drug indeed provides therapeutic benefit to the patient. If not, the FDA can withdraw the product from the market more easily than usual.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baseline="0" dirty="0" smtClean="0"/>
              <a:t>Vamos a empezar hablando de qué es </a:t>
            </a:r>
            <a:r>
              <a:rPr lang="es-AR" baseline="0" dirty="0" smtClean="0"/>
              <a:t>la investigación </a:t>
            </a:r>
            <a:r>
              <a:rPr lang="es-AR" baseline="0" dirty="0" smtClean="0"/>
              <a:t>clínica - Cómo se hace, en qué consiste? </a:t>
            </a:r>
          </a:p>
          <a:p>
            <a:r>
              <a:rPr lang="es-AR" baseline="0" dirty="0" smtClean="0"/>
              <a:t>Después vamos a hablar un poco de cómo se controla la actividad. </a:t>
            </a:r>
          </a:p>
          <a:p>
            <a:r>
              <a:rPr lang="es-AR" baseline="0" dirty="0" smtClean="0"/>
              <a:t>Y finalmente algunos datos para poner las cosas en contexto: Dónde </a:t>
            </a:r>
            <a:r>
              <a:rPr lang="es-AR" baseline="0" dirty="0" smtClean="0"/>
              <a:t>se hace? Dónde y cómo se reclutan pacientes? Qué impacto tiene </a:t>
            </a:r>
            <a:r>
              <a:rPr lang="es-AR" baseline="0" dirty="0" smtClean="0"/>
              <a:t>la actividad en </a:t>
            </a:r>
            <a:r>
              <a:rPr lang="es-AR" baseline="0" dirty="0" smtClean="0"/>
              <a:t>la economía</a:t>
            </a:r>
            <a:r>
              <a:rPr lang="es-AR" baseline="0" dirty="0" smtClean="0"/>
              <a:t>? Y a su vez, qué impacto tiene la economía en la actividad.</a:t>
            </a:r>
            <a:endParaRPr lang="en-US" dirty="0"/>
          </a:p>
        </p:txBody>
      </p:sp>
      <p:sp>
        <p:nvSpPr>
          <p:cNvPr id="4" name="Slide Number Placeholder 3"/>
          <p:cNvSpPr>
            <a:spLocks noGrp="1"/>
          </p:cNvSpPr>
          <p:nvPr>
            <p:ph type="sldNum" sz="quarter" idx="10"/>
          </p:nvPr>
        </p:nvSpPr>
        <p:spPr/>
        <p:txBody>
          <a:bodyPr/>
          <a:lstStyle/>
          <a:p>
            <a:fld id="{748FF0D2-B8D8-443B-BE09-26F408150416}" type="slidenum">
              <a:rPr lang="en-US" smtClean="0"/>
              <a:pPr/>
              <a:t>2</a:t>
            </a:fld>
            <a:endParaRPr lang="en-US"/>
          </a:p>
        </p:txBody>
      </p:sp>
    </p:spTree>
    <p:extLst>
      <p:ext uri="{BB962C8B-B14F-4D97-AF65-F5344CB8AC3E}">
        <p14:creationId xmlns:p14="http://schemas.microsoft.com/office/powerpoint/2010/main" val="3547362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99EB8-3BF2-4248-8BA3-1FA77B418EFB}" type="slidenum">
              <a:rPr lang="en-US"/>
              <a:pPr/>
              <a:t>21</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a:t>Before moving forward with the NDA submission, a Pre-NDA meeting is held to discuss the presentation of data in support of the application.</a:t>
            </a:r>
          </a:p>
          <a:p>
            <a:r>
              <a:rPr lang="en-US"/>
              <a:t>Once the NDA is filed, a meeting may occur 90 days after the initial submission of the application in order to discuss issues that are uncovered in the initial review.</a:t>
            </a:r>
          </a:p>
          <a:p>
            <a:pPr>
              <a:buFont typeface="Wingdings" pitchFamily="2" charset="2"/>
              <a:buNone/>
            </a:pPr>
            <a:r>
              <a:rPr lang="en-US"/>
              <a:t>The reviewer will attempt to confirm and validate the Sponsor’s conclusion that a drug is safe and effective for its proposed use. </a:t>
            </a:r>
          </a:p>
          <a:p>
            <a:pPr>
              <a:buFont typeface="Wingdings" pitchFamily="2" charset="2"/>
              <a:buNone/>
            </a:pPr>
            <a:r>
              <a:rPr lang="en-US"/>
              <a:t>The review may involve a reanalysis or an extension of the analyses performed by the Sponsor.</a:t>
            </a:r>
          </a:p>
          <a:p>
            <a:pPr>
              <a:buFont typeface="Wingdings" pitchFamily="2" charset="2"/>
              <a:buNone/>
            </a:pPr>
            <a:r>
              <a:rPr lang="en-US"/>
              <a:t>After the technical reviews are completed, each reviewer will present a written evaluation of the NDA with conclusions and recommendations.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B642F-D83F-4E01-8E79-E5114A51FC80}" type="slidenum">
              <a:rPr lang="en-US"/>
              <a:pPr/>
              <a:t>22</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s-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71125-C0CF-4F80-BE6B-45BD2DD3C73D}" type="slidenum">
              <a:rPr lang="en-US"/>
              <a:pPr/>
              <a:t>23</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b="1" u="sng"/>
              <a:t>Phase IV</a:t>
            </a:r>
            <a:r>
              <a:rPr lang="en-US"/>
              <a:t>: trials are conducted after the national drug registration authority has approved a drug for distribution or marketing. These may include research designed to explore a specific pharmacological effect, to establish the incidence of adverse reactions, or to determine the effects of long-term administration of a drug. Therefore, post-launch safety surveillance can detect any rare or long-term adverse effects over a much larger patient population and timescale than was possible during the initial clinical trials. Such adverse effects detected by Phase IV trials may result in the withdrawal or restriction of a drug. Phase IV trials may also be designed to evaluate a drug in a population not studied adequately in the pre-marketing phases (such as children or the elderly) or to establish a new clinical indication for a drug.</a:t>
            </a:r>
          </a:p>
          <a:p>
            <a:r>
              <a:rPr lang="en-US"/>
              <a:t>Phase IV studies may be required by regulatory authorities or may be undertaken by the sponsoring company for competitive or other reasons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CDBC5-9116-415F-A086-BA48B292E8D3}" type="slidenum">
              <a:rPr lang="en-US"/>
              <a:pPr/>
              <a:t>24</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s-AR"/>
              <a:t>Pharmacovigilance is intended to constantly evaluate drugs marketed with or without medical prescription, by identifying and quantifying risks, and besides using population analysis techniques that have a pharmacoepidemiological basis.</a:t>
            </a:r>
          </a:p>
          <a:p>
            <a:r>
              <a:rPr lang="en-US"/>
              <a:t>The thalidomide affair of the 1950s gave rise to considerable national and international legislation for the registration and monitoring of prescription medicines. This monitoring - known as 'pharmacovigilance' - is necessary since by no means all of a medicine's effects are known at the time of its introduction. The clinical trials prior to licensing usually involve relatively small groups of patients, who may have been specifically selected to take part in these trials. General use of the medicine, involving large groups of diverse patients, may therefore reveal hitherto unknown side effects. These may be caused by interaction with other medicines, the presence of certain concurrent diseases, or may be seen only in the very young or elderly. Rare side effects may only come to light after long-term frequent usage. </a:t>
            </a:r>
          </a:p>
          <a:p>
            <a:r>
              <a:rPr lang="en-US"/>
              <a:t>The cornerstone of pharmacovigilance is a global network of national systems by which side effects ('adverse drug reactions') can be reported. </a:t>
            </a:r>
          </a:p>
          <a:p>
            <a:endParaRPr lang="en-US"/>
          </a:p>
          <a:p>
            <a:endParaRPr lang="en-US"/>
          </a:p>
          <a:p>
            <a:endParaRPr lang="en-US"/>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117D3-78CB-4C5C-9289-D244BEEBFD1F}" type="slidenum">
              <a:rPr lang="en-US"/>
              <a:pPr/>
              <a:t>25</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54EA2BB6-5FDE-44B0-8A1C-07A353DF3C75}" type="slidenum">
              <a:rPr lang="en-US"/>
              <a:pPr/>
              <a:t>26</a:t>
            </a:fld>
            <a:endParaRPr lang="en-US"/>
          </a:p>
        </p:txBody>
      </p:sp>
      <p:sp>
        <p:nvSpPr>
          <p:cNvPr id="304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cs typeface="Arial" charset="0"/>
              </a:defRPr>
            </a:lvl1pPr>
            <a:lvl2pPr marL="727075" indent="-279400">
              <a:defRPr>
                <a:solidFill>
                  <a:schemeClr val="tx1"/>
                </a:solidFill>
                <a:latin typeface="Arial" charset="0"/>
                <a:cs typeface="Arial" charset="0"/>
              </a:defRPr>
            </a:lvl2pPr>
            <a:lvl3pPr marL="1119188" indent="-223838">
              <a:defRPr>
                <a:solidFill>
                  <a:schemeClr val="tx1"/>
                </a:solidFill>
                <a:latin typeface="Arial" charset="0"/>
                <a:cs typeface="Arial" charset="0"/>
              </a:defRPr>
            </a:lvl3pPr>
            <a:lvl4pPr marL="1568450" indent="-225425">
              <a:defRPr>
                <a:solidFill>
                  <a:schemeClr val="tx1"/>
                </a:solidFill>
                <a:latin typeface="Arial" charset="0"/>
                <a:cs typeface="Arial" charset="0"/>
              </a:defRPr>
            </a:lvl4pPr>
            <a:lvl5pPr marL="2016125" indent="-223838">
              <a:defRPr>
                <a:solidFill>
                  <a:schemeClr val="tx1"/>
                </a:solidFill>
                <a:latin typeface="Arial" charset="0"/>
                <a:cs typeface="Arial" charset="0"/>
              </a:defRPr>
            </a:lvl5pPr>
            <a:lvl6pPr marL="2473325" indent="-223838" fontAlgn="base">
              <a:spcBef>
                <a:spcPct val="0"/>
              </a:spcBef>
              <a:spcAft>
                <a:spcPct val="0"/>
              </a:spcAft>
              <a:defRPr>
                <a:solidFill>
                  <a:schemeClr val="tx1"/>
                </a:solidFill>
                <a:latin typeface="Arial" charset="0"/>
                <a:cs typeface="Arial" charset="0"/>
              </a:defRPr>
            </a:lvl6pPr>
            <a:lvl7pPr marL="2930525" indent="-223838" fontAlgn="base">
              <a:spcBef>
                <a:spcPct val="0"/>
              </a:spcBef>
              <a:spcAft>
                <a:spcPct val="0"/>
              </a:spcAft>
              <a:defRPr>
                <a:solidFill>
                  <a:schemeClr val="tx1"/>
                </a:solidFill>
                <a:latin typeface="Arial" charset="0"/>
                <a:cs typeface="Arial" charset="0"/>
              </a:defRPr>
            </a:lvl7pPr>
            <a:lvl8pPr marL="3387725" indent="-223838" fontAlgn="base">
              <a:spcBef>
                <a:spcPct val="0"/>
              </a:spcBef>
              <a:spcAft>
                <a:spcPct val="0"/>
              </a:spcAft>
              <a:defRPr>
                <a:solidFill>
                  <a:schemeClr val="tx1"/>
                </a:solidFill>
                <a:latin typeface="Arial" charset="0"/>
                <a:cs typeface="Arial" charset="0"/>
              </a:defRPr>
            </a:lvl8pPr>
            <a:lvl9pPr marL="3844925" indent="-223838" fontAlgn="base">
              <a:spcBef>
                <a:spcPct val="0"/>
              </a:spcBef>
              <a:spcAft>
                <a:spcPct val="0"/>
              </a:spcAft>
              <a:defRPr>
                <a:solidFill>
                  <a:schemeClr val="tx1"/>
                </a:solidFill>
                <a:latin typeface="Arial" charset="0"/>
                <a:cs typeface="Arial" charset="0"/>
              </a:defRPr>
            </a:lvl9pPr>
          </a:lstStyle>
          <a:p>
            <a:pPr algn="r"/>
            <a:fld id="{DE43444D-43A4-44A9-B0D0-02DC48DF31FD}" type="slidenum">
              <a:rPr lang="en-US" sz="1200"/>
              <a:pPr algn="r"/>
              <a:t>26</a:t>
            </a:fld>
            <a:endParaRPr lang="en-US" sz="1200"/>
          </a:p>
        </p:txBody>
      </p:sp>
      <p:sp>
        <p:nvSpPr>
          <p:cNvPr id="3041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cs typeface="Arial" charset="0"/>
              </a:defRPr>
            </a:lvl1pPr>
            <a:lvl2pPr marL="727075" indent="-279400">
              <a:defRPr>
                <a:solidFill>
                  <a:schemeClr val="tx1"/>
                </a:solidFill>
                <a:latin typeface="Arial" charset="0"/>
                <a:cs typeface="Arial" charset="0"/>
              </a:defRPr>
            </a:lvl2pPr>
            <a:lvl3pPr marL="1119188" indent="-223838">
              <a:defRPr>
                <a:solidFill>
                  <a:schemeClr val="tx1"/>
                </a:solidFill>
                <a:latin typeface="Arial" charset="0"/>
                <a:cs typeface="Arial" charset="0"/>
              </a:defRPr>
            </a:lvl3pPr>
            <a:lvl4pPr marL="1568450" indent="-225425">
              <a:defRPr>
                <a:solidFill>
                  <a:schemeClr val="tx1"/>
                </a:solidFill>
                <a:latin typeface="Arial" charset="0"/>
                <a:cs typeface="Arial" charset="0"/>
              </a:defRPr>
            </a:lvl4pPr>
            <a:lvl5pPr marL="2016125" indent="-223838">
              <a:defRPr>
                <a:solidFill>
                  <a:schemeClr val="tx1"/>
                </a:solidFill>
                <a:latin typeface="Arial" charset="0"/>
                <a:cs typeface="Arial" charset="0"/>
              </a:defRPr>
            </a:lvl5pPr>
            <a:lvl6pPr marL="2473325" indent="-223838" fontAlgn="base">
              <a:spcBef>
                <a:spcPct val="0"/>
              </a:spcBef>
              <a:spcAft>
                <a:spcPct val="0"/>
              </a:spcAft>
              <a:defRPr>
                <a:solidFill>
                  <a:schemeClr val="tx1"/>
                </a:solidFill>
                <a:latin typeface="Arial" charset="0"/>
                <a:cs typeface="Arial" charset="0"/>
              </a:defRPr>
            </a:lvl6pPr>
            <a:lvl7pPr marL="2930525" indent="-223838" fontAlgn="base">
              <a:spcBef>
                <a:spcPct val="0"/>
              </a:spcBef>
              <a:spcAft>
                <a:spcPct val="0"/>
              </a:spcAft>
              <a:defRPr>
                <a:solidFill>
                  <a:schemeClr val="tx1"/>
                </a:solidFill>
                <a:latin typeface="Arial" charset="0"/>
                <a:cs typeface="Arial" charset="0"/>
              </a:defRPr>
            </a:lvl7pPr>
            <a:lvl8pPr marL="3387725" indent="-223838" fontAlgn="base">
              <a:spcBef>
                <a:spcPct val="0"/>
              </a:spcBef>
              <a:spcAft>
                <a:spcPct val="0"/>
              </a:spcAft>
              <a:defRPr>
                <a:solidFill>
                  <a:schemeClr val="tx1"/>
                </a:solidFill>
                <a:latin typeface="Arial" charset="0"/>
                <a:cs typeface="Arial" charset="0"/>
              </a:defRPr>
            </a:lvl8pPr>
            <a:lvl9pPr marL="3844925" indent="-223838" fontAlgn="base">
              <a:spcBef>
                <a:spcPct val="0"/>
              </a:spcBef>
              <a:spcAft>
                <a:spcPct val="0"/>
              </a:spcAft>
              <a:defRPr>
                <a:solidFill>
                  <a:schemeClr val="tx1"/>
                </a:solidFill>
                <a:latin typeface="Arial" charset="0"/>
                <a:cs typeface="Arial" charset="0"/>
              </a:defRPr>
            </a:lvl9pPr>
          </a:lstStyle>
          <a:p>
            <a:pPr algn="r"/>
            <a:fld id="{EF862721-E0DE-4F8E-A9C1-2FF1538A5CAC}" type="slidenum">
              <a:rPr lang="en-US" sz="1200"/>
              <a:pPr algn="r"/>
              <a:t>26</a:t>
            </a:fld>
            <a:endParaRPr lang="en-US" sz="1200"/>
          </a:p>
        </p:txBody>
      </p:sp>
      <p:sp>
        <p:nvSpPr>
          <p:cNvPr id="30413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a:defRPr>
                <a:solidFill>
                  <a:schemeClr val="tx1"/>
                </a:solidFill>
                <a:latin typeface="Arial" charset="0"/>
                <a:cs typeface="Arial" charset="0"/>
              </a:defRPr>
            </a:lvl1pPr>
            <a:lvl2pPr marL="727075" indent="-279400">
              <a:defRPr>
                <a:solidFill>
                  <a:schemeClr val="tx1"/>
                </a:solidFill>
                <a:latin typeface="Arial" charset="0"/>
                <a:cs typeface="Arial" charset="0"/>
              </a:defRPr>
            </a:lvl2pPr>
            <a:lvl3pPr marL="1119188" indent="-223838">
              <a:defRPr>
                <a:solidFill>
                  <a:schemeClr val="tx1"/>
                </a:solidFill>
                <a:latin typeface="Arial" charset="0"/>
                <a:cs typeface="Arial" charset="0"/>
              </a:defRPr>
            </a:lvl3pPr>
            <a:lvl4pPr marL="1568450" indent="-225425">
              <a:defRPr>
                <a:solidFill>
                  <a:schemeClr val="tx1"/>
                </a:solidFill>
                <a:latin typeface="Arial" charset="0"/>
                <a:cs typeface="Arial" charset="0"/>
              </a:defRPr>
            </a:lvl4pPr>
            <a:lvl5pPr marL="2016125" indent="-223838">
              <a:defRPr>
                <a:solidFill>
                  <a:schemeClr val="tx1"/>
                </a:solidFill>
                <a:latin typeface="Arial" charset="0"/>
                <a:cs typeface="Arial" charset="0"/>
              </a:defRPr>
            </a:lvl5pPr>
            <a:lvl6pPr marL="2473325" indent="-223838" fontAlgn="base">
              <a:spcBef>
                <a:spcPct val="0"/>
              </a:spcBef>
              <a:spcAft>
                <a:spcPct val="0"/>
              </a:spcAft>
              <a:defRPr>
                <a:solidFill>
                  <a:schemeClr val="tx1"/>
                </a:solidFill>
                <a:latin typeface="Arial" charset="0"/>
                <a:cs typeface="Arial" charset="0"/>
              </a:defRPr>
            </a:lvl6pPr>
            <a:lvl7pPr marL="2930525" indent="-223838" fontAlgn="base">
              <a:spcBef>
                <a:spcPct val="0"/>
              </a:spcBef>
              <a:spcAft>
                <a:spcPct val="0"/>
              </a:spcAft>
              <a:defRPr>
                <a:solidFill>
                  <a:schemeClr val="tx1"/>
                </a:solidFill>
                <a:latin typeface="Arial" charset="0"/>
                <a:cs typeface="Arial" charset="0"/>
              </a:defRPr>
            </a:lvl7pPr>
            <a:lvl8pPr marL="3387725" indent="-223838" fontAlgn="base">
              <a:spcBef>
                <a:spcPct val="0"/>
              </a:spcBef>
              <a:spcAft>
                <a:spcPct val="0"/>
              </a:spcAft>
              <a:defRPr>
                <a:solidFill>
                  <a:schemeClr val="tx1"/>
                </a:solidFill>
                <a:latin typeface="Arial" charset="0"/>
                <a:cs typeface="Arial" charset="0"/>
              </a:defRPr>
            </a:lvl8pPr>
            <a:lvl9pPr marL="3844925" indent="-223838" fontAlgn="base">
              <a:spcBef>
                <a:spcPct val="0"/>
              </a:spcBef>
              <a:spcAft>
                <a:spcPct val="0"/>
              </a:spcAft>
              <a:defRPr>
                <a:solidFill>
                  <a:schemeClr val="tx1"/>
                </a:solidFill>
                <a:latin typeface="Arial" charset="0"/>
                <a:cs typeface="Arial" charset="0"/>
              </a:defRPr>
            </a:lvl9pPr>
          </a:lstStyle>
          <a:p>
            <a:pPr algn="r"/>
            <a:fld id="{549BD9A3-488E-4FC6-A899-C7084C598869}" type="slidenum">
              <a:rPr lang="en-US" sz="1200"/>
              <a:pPr algn="r"/>
              <a:t>26</a:t>
            </a:fld>
            <a:endParaRPr lang="en-US" sz="1200"/>
          </a:p>
        </p:txBody>
      </p:sp>
      <p:sp>
        <p:nvSpPr>
          <p:cNvPr id="304133" name="Rectangle 2"/>
          <p:cNvSpPr>
            <a:spLocks noGrp="1" noRot="1" noChangeAspect="1" noChangeArrowheads="1" noTextEdit="1"/>
          </p:cNvSpPr>
          <p:nvPr>
            <p:ph type="sldImg"/>
          </p:nvPr>
        </p:nvSpPr>
        <p:spPr>
          <a:xfrm>
            <a:off x="1955800" y="530225"/>
            <a:ext cx="2986088" cy="2239963"/>
          </a:xfrm>
          <a:ln/>
        </p:spPr>
      </p:sp>
      <p:sp>
        <p:nvSpPr>
          <p:cNvPr id="304134" name="Rectangle 3"/>
          <p:cNvSpPr>
            <a:spLocks noGrp="1" noChangeArrowheads="1"/>
          </p:cNvSpPr>
          <p:nvPr>
            <p:ph type="body" idx="1"/>
          </p:nvPr>
        </p:nvSpPr>
        <p:spPr>
          <a:xfrm>
            <a:off x="685800" y="2925763"/>
            <a:ext cx="5486400" cy="5532437"/>
          </a:xfrm>
        </p:spPr>
        <p:txBody>
          <a:bodyPr lIns="91430" tIns="45715" rIns="91430" bIns="45715"/>
          <a:lstStyle/>
          <a:p>
            <a:r>
              <a:rPr lang="en-US"/>
              <a:t>Here is a brief pictorial overview of what we just discussed: </a:t>
            </a:r>
          </a:p>
          <a:p>
            <a:r>
              <a:rPr lang="en-US"/>
              <a:t>This Drug Development cycle (shown here in the form of a clock face) starts with the </a:t>
            </a:r>
            <a:r>
              <a:rPr lang="en-US" b="1"/>
              <a:t>SPONSOR</a:t>
            </a:r>
            <a:r>
              <a:rPr lang="en-US"/>
              <a:t> (around 11:00).</a:t>
            </a:r>
          </a:p>
          <a:p>
            <a:endParaRPr lang="en-US"/>
          </a:p>
          <a:p>
            <a:r>
              <a:rPr lang="en-US"/>
              <a:t>IND = Investigational New Drug</a:t>
            </a:r>
          </a:p>
          <a:p>
            <a:endParaRPr lang="en-US"/>
          </a:p>
          <a:p>
            <a:r>
              <a:rPr lang="en-US"/>
              <a:t>NDA = New Drug Application</a:t>
            </a:r>
          </a:p>
          <a:p>
            <a:endParaRPr lang="en-US"/>
          </a:p>
          <a:p>
            <a:r>
              <a:rPr lang="en-US"/>
              <a:t>MAA = Marketing Authorization Application</a:t>
            </a:r>
          </a:p>
          <a:p>
            <a:endParaRPr lang="en-US"/>
          </a:p>
          <a:p>
            <a:r>
              <a:rPr lang="en-GB"/>
              <a:t>Summarising the research period in the development of a drug, it is </a:t>
            </a:r>
            <a:r>
              <a:rPr lang="en-GB" b="1"/>
              <a:t>remarkable</a:t>
            </a:r>
            <a:r>
              <a:rPr lang="en-GB"/>
              <a:t> that it may take up to 15 years to get a product from the moment of it’s granted patent to the launch on the market, taken into account that a patent’s life will end after about 20 years. </a:t>
            </a:r>
          </a:p>
          <a:p>
            <a:endParaRPr lang="en-GB"/>
          </a:p>
          <a:p>
            <a:r>
              <a:rPr lang="en-GB"/>
              <a:t>It is </a:t>
            </a:r>
            <a:r>
              <a:rPr lang="en-GB" b="1"/>
              <a:t>more remarkable</a:t>
            </a:r>
            <a:r>
              <a:rPr lang="en-GB"/>
              <a:t> that approximately only 1 in 10,000 compounds will be finally launched on the market. Most of them fail in the first phase of clinical research due to safety issues.</a:t>
            </a:r>
          </a:p>
          <a:p>
            <a:endParaRPr lang="en-GB"/>
          </a:p>
          <a:p>
            <a:r>
              <a:rPr lang="en-GB"/>
              <a:t>It is probably </a:t>
            </a:r>
            <a:r>
              <a:rPr lang="en-GB" b="1"/>
              <a:t>most remarkable</a:t>
            </a:r>
            <a:r>
              <a:rPr lang="en-GB"/>
              <a:t> that the development of 1 compound might cost a pharmaceutical company nearly up to $800 Million US Dollars.</a:t>
            </a:r>
          </a:p>
          <a:p>
            <a:endParaRPr lang="en-GB"/>
          </a:p>
          <a:p>
            <a:pPr>
              <a:buSzPct val="90000"/>
            </a:pPr>
            <a:r>
              <a:rPr lang="en-US" b="1"/>
              <a:t>Are there any questions before we leave this section?</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65F79-117A-4B08-B90C-A0229531DF27}" type="slidenum">
              <a:rPr lang="en-US"/>
              <a:pPr/>
              <a:t>27</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s-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83752-FFC7-4449-B21A-642E72123868}" type="slidenum">
              <a:rPr lang="en-US"/>
              <a:pPr/>
              <a:t>28</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pPr>
              <a:lnSpc>
                <a:spcPct val="80000"/>
              </a:lnSpc>
            </a:pPr>
            <a:r>
              <a:rPr lang="en-US" sz="800" dirty="0" err="1" smtClean="0"/>
              <a:t>Diethylene</a:t>
            </a:r>
            <a:r>
              <a:rPr lang="en-US" sz="800" dirty="0" smtClean="0"/>
              <a:t> </a:t>
            </a:r>
            <a:r>
              <a:rPr lang="en-US" sz="800" dirty="0"/>
              <a:t>glycol has several industrial uses but has also been used as an adulterant (for example, in medicines and wines) and been responsible for a number of mass poisonings. The most famous incident was the 1937 Elixir Sulfanilamide disaster in the USA, in which 107 people died after taking sulfanilamide dissolved in </a:t>
            </a:r>
            <a:r>
              <a:rPr lang="en-US" sz="800" dirty="0" err="1"/>
              <a:t>diethylene</a:t>
            </a:r>
            <a:r>
              <a:rPr lang="en-US" sz="800" dirty="0"/>
              <a:t> glycol. In Haiti in 1996, 85 children died through </a:t>
            </a:r>
            <a:r>
              <a:rPr lang="en-US" sz="800" dirty="0" err="1"/>
              <a:t>glycerine</a:t>
            </a:r>
            <a:r>
              <a:rPr lang="en-US" sz="800" dirty="0"/>
              <a:t> contaminated with </a:t>
            </a:r>
            <a:r>
              <a:rPr lang="en-US" sz="800" dirty="0" err="1"/>
              <a:t>diethylene</a:t>
            </a:r>
            <a:r>
              <a:rPr lang="en-US" sz="800" dirty="0"/>
              <a:t> glycol in a </a:t>
            </a:r>
            <a:r>
              <a:rPr lang="en-US" sz="800" dirty="0" err="1"/>
              <a:t>paracetamol</a:t>
            </a:r>
            <a:r>
              <a:rPr lang="en-US" sz="800" dirty="0"/>
              <a:t> syrup. In 1985 in Austria, </a:t>
            </a:r>
            <a:r>
              <a:rPr lang="en-US" sz="800" dirty="0" err="1"/>
              <a:t>diethylene</a:t>
            </a:r>
            <a:r>
              <a:rPr lang="en-US" sz="800" dirty="0"/>
              <a:t> glycol appeared to be added as a wine adulterant. In 2006 in Panama, it was detected toxic levels of </a:t>
            </a:r>
            <a:r>
              <a:rPr lang="en-US" sz="800" dirty="0" err="1"/>
              <a:t>diethylene</a:t>
            </a:r>
            <a:r>
              <a:rPr lang="en-US" sz="800" dirty="0"/>
              <a:t> glycol in an expectorant, which resulted in 32 deaths.</a:t>
            </a:r>
          </a:p>
          <a:p>
            <a:pPr>
              <a:lnSpc>
                <a:spcPct val="80000"/>
              </a:lnSpc>
            </a:pPr>
            <a:endParaRPr lang="en-US" sz="800" dirty="0"/>
          </a:p>
          <a:p>
            <a:pPr>
              <a:lnSpc>
                <a:spcPct val="80000"/>
              </a:lnSpc>
            </a:pPr>
            <a:r>
              <a:rPr lang="en-US" sz="800" dirty="0"/>
              <a:t>Tuskegee Syphilis Study (1932- 1972)</a:t>
            </a:r>
          </a:p>
          <a:p>
            <a:pPr>
              <a:lnSpc>
                <a:spcPct val="80000"/>
              </a:lnSpc>
            </a:pPr>
            <a:r>
              <a:rPr lang="en-US" sz="800" dirty="0"/>
              <a:t>The Tuskegee, Alabama study was conducted to observe the natural long-term effect of syphilis on untreated subjects. The subjects were 399 mostly poor and rural African-American men who had contracted syphilis. In 1947, penicillin was established as an effective treatment for syphilis. Tuskegee researchers chose not to provide penicillin to study participants in the interest of continuing the study. In addition, government officials did not intervene. These facts were held in secret until journalists exposed them in 1972. By then, </a:t>
            </a:r>
            <a:r>
              <a:rPr lang="en-US" sz="800" dirty="0">
                <a:latin typeface="Tahoma" charset="0"/>
              </a:rPr>
              <a:t>of the 399 infected participants, 28 had died of syphilis and another 100 had died from medical complications related to syphilis. In addition, 40 wives of participants had been infected with syphilis, and 19 children had contracted the disease at birth.</a:t>
            </a:r>
          </a:p>
          <a:p>
            <a:pPr>
              <a:lnSpc>
                <a:spcPct val="80000"/>
              </a:lnSpc>
            </a:pPr>
            <a:endParaRPr lang="en-US" sz="800" dirty="0"/>
          </a:p>
          <a:p>
            <a:pPr>
              <a:lnSpc>
                <a:spcPct val="80000"/>
              </a:lnSpc>
            </a:pPr>
            <a:r>
              <a:rPr lang="en-US" sz="800" dirty="0"/>
              <a:t>Nazi Concentration Camp Experimentation (1939 - 1944)</a:t>
            </a:r>
          </a:p>
          <a:p>
            <a:pPr>
              <a:lnSpc>
                <a:spcPct val="80000"/>
              </a:lnSpc>
            </a:pPr>
            <a:r>
              <a:rPr lang="en-US" sz="800" dirty="0"/>
              <a:t>During World War II, Nazis implemented plans to control and eradicate individuals and communities they judged inferior based on nationalistic theory of Eugenics (Nazi officials believed that Europe's gene pool must be purified by eliminating people with "inferior" genes). The primary victims of the plan were European Jews, people from Slavic countries, the mentally and physically ill and political dissidents. </a:t>
            </a:r>
          </a:p>
          <a:p>
            <a:pPr>
              <a:lnSpc>
                <a:spcPct val="80000"/>
              </a:lnSpc>
            </a:pPr>
            <a:r>
              <a:rPr lang="en-US" sz="800" dirty="0"/>
              <a:t>The Nazis implemented the plan by transporting and concentrating the "inferior" en mass to labor and processing camps. In addition to slave labor and extermination, the camps were a ready source of human subjects for Nazi eugenics and other quasi-scientific experimentation. Participation in the experiments was forced. No consideration was given for the rights, safety, and well being of the subjects. </a:t>
            </a:r>
          </a:p>
          <a:p>
            <a:pPr>
              <a:lnSpc>
                <a:spcPct val="80000"/>
              </a:lnSpc>
            </a:pPr>
            <a:endParaRPr lang="en-US" sz="800" dirty="0"/>
          </a:p>
          <a:p>
            <a:pPr>
              <a:lnSpc>
                <a:spcPct val="80000"/>
              </a:lnSpc>
            </a:pPr>
            <a:r>
              <a:rPr lang="en-US" sz="800" b="1" dirty="0">
                <a:latin typeface="Tahoma" charset="0"/>
              </a:rPr>
              <a:t>Dash 1 - Twins:</a:t>
            </a:r>
          </a:p>
          <a:p>
            <a:pPr>
              <a:lnSpc>
                <a:spcPct val="80000"/>
              </a:lnSpc>
              <a:buFontTx/>
              <a:buChar char="•"/>
            </a:pPr>
            <a:r>
              <a:rPr lang="en-US" sz="800" dirty="0">
                <a:latin typeface="Tahoma" charset="0"/>
              </a:rPr>
              <a:t>Joseph Mengele was the leader of these experiments.  He would select twins and place them in special barracks. </a:t>
            </a:r>
          </a:p>
          <a:p>
            <a:pPr>
              <a:lnSpc>
                <a:spcPct val="80000"/>
              </a:lnSpc>
              <a:buFontTx/>
              <a:buChar char="•"/>
            </a:pPr>
            <a:r>
              <a:rPr lang="en-US" sz="800" dirty="0">
                <a:latin typeface="Tahoma" charset="0"/>
              </a:rPr>
              <a:t>Mengele placed 14 pairs of Roma twins on his polished marble dissection table and put them to sleep. He then proceeded to inject chloroform into their hearts, killing them instantly. Mengele then began dissecting and meticulously noting each and every piece of the twins' bodies</a:t>
            </a:r>
          </a:p>
          <a:p>
            <a:pPr>
              <a:lnSpc>
                <a:spcPct val="80000"/>
              </a:lnSpc>
              <a:buFontTx/>
              <a:buChar char="•"/>
            </a:pPr>
            <a:r>
              <a:rPr lang="en-US" sz="800" dirty="0">
                <a:latin typeface="Tahoma" charset="0"/>
              </a:rPr>
              <a:t>Two Gypsy children were sewn together to create Siamese twins; the hands of the children became badly infected where the veins had been resected</a:t>
            </a:r>
          </a:p>
          <a:p>
            <a:pPr>
              <a:lnSpc>
                <a:spcPct val="80000"/>
              </a:lnSpc>
            </a:pPr>
            <a:r>
              <a:rPr lang="en-US" sz="800" b="1" dirty="0">
                <a:latin typeface="Tahoma" charset="0"/>
              </a:rPr>
              <a:t>Dash 2 - Freezing:</a:t>
            </a:r>
          </a:p>
          <a:p>
            <a:pPr>
              <a:lnSpc>
                <a:spcPct val="80000"/>
              </a:lnSpc>
              <a:buFontTx/>
              <a:buChar char="•"/>
            </a:pPr>
            <a:r>
              <a:rPr lang="en-US" sz="800" dirty="0">
                <a:latin typeface="Tahoma" charset="0"/>
              </a:rPr>
              <a:t>In 1941 the Luftwaffe conducted experiments to learn how to treat hypothermia. One study forced subjects to endure a tank of ice water for up to three hours. Another study placed prisoners naked in the open for several hours with temperatures below freezing. The experimenters assessed different ways of re-warming survivors</a:t>
            </a:r>
          </a:p>
          <a:p>
            <a:pPr>
              <a:lnSpc>
                <a:spcPct val="80000"/>
              </a:lnSpc>
            </a:pPr>
            <a:r>
              <a:rPr lang="en-US" sz="800" b="1" dirty="0">
                <a:latin typeface="Tahoma" charset="0"/>
              </a:rPr>
              <a:t>Dash 3 - Malaria: </a:t>
            </a:r>
            <a:r>
              <a:rPr lang="en-US" sz="800" dirty="0">
                <a:latin typeface="Tahoma" charset="0"/>
              </a:rPr>
              <a:t>Prisoners were intentionally infected with Malaria and then used as test subjects for various treatments</a:t>
            </a:r>
          </a:p>
          <a:p>
            <a:pPr>
              <a:lnSpc>
                <a:spcPct val="80000"/>
              </a:lnSpc>
            </a:pPr>
            <a:r>
              <a:rPr lang="en-US" sz="800" b="1" dirty="0">
                <a:latin typeface="Tahoma" charset="0"/>
              </a:rPr>
              <a:t>Dash 4 - Sulfonamide:</a:t>
            </a:r>
          </a:p>
          <a:p>
            <a:pPr>
              <a:lnSpc>
                <a:spcPct val="80000"/>
              </a:lnSpc>
              <a:buFontTx/>
              <a:buChar char="•"/>
            </a:pPr>
            <a:r>
              <a:rPr lang="en-US" sz="800" dirty="0">
                <a:latin typeface="Tahoma" charset="0"/>
              </a:rPr>
              <a:t>Sulfonamide is a synthetic antimicrobial agent.  Wounds inflicted on the subjects were infected with bacteria such as </a:t>
            </a:r>
            <a:r>
              <a:rPr lang="en-US" sz="800" i="1" dirty="0">
                <a:latin typeface="Tahoma" charset="0"/>
              </a:rPr>
              <a:t>Streptococcus</a:t>
            </a:r>
            <a:r>
              <a:rPr lang="en-US" sz="800" dirty="0">
                <a:latin typeface="Tahoma" charset="0"/>
              </a:rPr>
              <a:t>, gas gangrene, and tetanus.  Circulation of blood was interrupted by tying off blood vessels at both ends of the wound to create a condition similar to that of a battlefield wound. Infection was aggravated by forcing wood shavings and ground glass into the wounds. The infection was treated with sulfonamide and other drugs to determine their effectiveness. </a:t>
            </a:r>
          </a:p>
          <a:p>
            <a:pPr>
              <a:lnSpc>
                <a:spcPct val="80000"/>
              </a:lnSpc>
            </a:pPr>
            <a:r>
              <a:rPr lang="en-US" sz="800" b="1" dirty="0">
                <a:latin typeface="Tahoma" charset="0"/>
              </a:rPr>
              <a:t>Dash 5 – Sea Water:</a:t>
            </a:r>
          </a:p>
          <a:p>
            <a:pPr>
              <a:lnSpc>
                <a:spcPct val="80000"/>
              </a:lnSpc>
              <a:buFontTx/>
              <a:buChar char="•"/>
            </a:pPr>
            <a:r>
              <a:rPr lang="en-US" sz="800" dirty="0">
                <a:latin typeface="Tahoma" charset="0"/>
              </a:rPr>
              <a:t>Purpose was to study various methods of making sea water drinkable. At one point, a group of roughly 90 Roma were deprived of food and given nothing but sea water to drink, leaving them gravely injured. They were so dehydrated that others observed them licking freshly mopped floors in an attempt to get drinkable water.</a:t>
            </a:r>
          </a:p>
          <a:p>
            <a:pPr>
              <a:lnSpc>
                <a:spcPct val="80000"/>
              </a:lnSpc>
            </a:pPr>
            <a:r>
              <a:rPr lang="en-US" sz="800" b="1" dirty="0">
                <a:latin typeface="Tahoma" charset="0"/>
              </a:rPr>
              <a:t>Dash 6 – Sterilization</a:t>
            </a:r>
            <a:r>
              <a:rPr lang="en-US" sz="800" dirty="0">
                <a:latin typeface="Tahoma" charset="0"/>
              </a:rPr>
              <a:t>:</a:t>
            </a:r>
          </a:p>
          <a:p>
            <a:pPr>
              <a:lnSpc>
                <a:spcPct val="80000"/>
              </a:lnSpc>
              <a:buFontTx/>
              <a:buChar char="•"/>
            </a:pPr>
            <a:r>
              <a:rPr lang="en-US" sz="800" dirty="0">
                <a:latin typeface="Tahoma" charset="0"/>
              </a:rPr>
              <a:t>The purpose of these experiments was to develop a method of sterilization which would be suitable for sterilizing millions of people with a minimum of time and effort. Injections of solutions speculated to contain iodine and silver nitrate were successful, but had unwanted side effects such as vaginal bleeding, severe abdominal pain, and cervical cancer. Radiation treatment became the favored choice of sterilization. The radiation was administered through deception. Prisoners were brought into a room and asked to complete forms, which took two to three minutes. In this time, the radiation treatment was administered and, unknown to the prisoners, they were rendered completely sterile. Many suffered severe radiation burns. </a:t>
            </a:r>
          </a:p>
          <a:p>
            <a:pPr>
              <a:lnSpc>
                <a:spcPct val="80000"/>
              </a:lnSpc>
            </a:pPr>
            <a:r>
              <a:rPr lang="en-US" sz="800" b="1" dirty="0">
                <a:latin typeface="Tahoma" charset="0"/>
              </a:rPr>
              <a:t>Japan	Dash 1 – Freezing</a:t>
            </a:r>
            <a:r>
              <a:rPr lang="en-US" sz="800" dirty="0">
                <a:latin typeface="Tahoma" charset="0"/>
              </a:rPr>
              <a:t>:</a:t>
            </a:r>
          </a:p>
          <a:p>
            <a:pPr>
              <a:lnSpc>
                <a:spcPct val="80000"/>
              </a:lnSpc>
              <a:buFontTx/>
              <a:buChar char="•"/>
            </a:pPr>
            <a:r>
              <a:rPr lang="en-US" sz="800" dirty="0">
                <a:latin typeface="Tahoma" charset="0"/>
              </a:rPr>
              <a:t>To determine the treatment of frostbite, prisoners were taken outside in freezing weather and left with exposed arms, periodically drenched with water until frozen solid. The arm was later amputated; the doctor would repeat the process on the victim’s upper arm to the shoulder. After both arms were gone, the doctors moved on to the legs until only a head and torso remained. The victim was then used for plague and pathogens experiments.</a:t>
            </a:r>
          </a:p>
          <a:p>
            <a:pPr>
              <a:lnSpc>
                <a:spcPct val="80000"/>
              </a:lnSpc>
            </a:pPr>
            <a:r>
              <a:rPr lang="en-US" sz="800" b="1" dirty="0">
                <a:latin typeface="Tahoma" charset="0"/>
              </a:rPr>
              <a:t>Ethical Issues Today</a:t>
            </a:r>
          </a:p>
          <a:p>
            <a:pPr>
              <a:lnSpc>
                <a:spcPct val="80000"/>
              </a:lnSpc>
              <a:buFontTx/>
              <a:buChar char="•"/>
            </a:pPr>
            <a:r>
              <a:rPr lang="en-US" sz="800" b="1" dirty="0">
                <a:latin typeface="Tahoma" charset="0"/>
              </a:rPr>
              <a:t>The modern body of medical knowledge about how the human body reacts to freezing to the point of death is based almost exclusively on these Nazi experiments. This, together with the recent use of data from Nazi research into the effects of phosgene gas, has proved controversial and presents an ethical dilemma for modern physicians who do not agree with the methods used to obtain these data. </a:t>
            </a:r>
          </a:p>
          <a:p>
            <a:pPr>
              <a:lnSpc>
                <a:spcPct val="80000"/>
              </a:lnSpc>
            </a:pPr>
            <a:endParaRPr lang="en-US" sz="800" dirty="0" smtClean="0"/>
          </a:p>
          <a:p>
            <a:pPr>
              <a:lnSpc>
                <a:spcPct val="80000"/>
              </a:lnSpc>
            </a:pPr>
            <a:endParaRPr lang="en-US" sz="800" dirty="0" smtClean="0"/>
          </a:p>
          <a:p>
            <a:pPr>
              <a:lnSpc>
                <a:spcPct val="80000"/>
              </a:lnSpc>
            </a:pPr>
            <a:r>
              <a:rPr lang="en-US" sz="800" dirty="0" smtClean="0"/>
              <a:t>Thalidomide is a sedative, hypnotic, and anti-inflammatory medication. It was sold from 1957 to 1961 in almost 50  countries under at least 40 names (</a:t>
            </a:r>
            <a:r>
              <a:rPr lang="en-US" sz="800" dirty="0" err="1" smtClean="0"/>
              <a:t>Distaval</a:t>
            </a:r>
            <a:r>
              <a:rPr lang="en-US" sz="800" dirty="0" smtClean="0"/>
              <a:t>, </a:t>
            </a:r>
            <a:r>
              <a:rPr lang="en-US" sz="800" dirty="0" err="1" smtClean="0"/>
              <a:t>Talimol</a:t>
            </a:r>
            <a:r>
              <a:rPr lang="en-US" sz="800" dirty="0" smtClean="0"/>
              <a:t>, </a:t>
            </a:r>
            <a:r>
              <a:rPr lang="en-US" sz="800" dirty="0" err="1" smtClean="0"/>
              <a:t>Nibrol</a:t>
            </a:r>
            <a:r>
              <a:rPr lang="en-US" sz="800" dirty="0" smtClean="0"/>
              <a:t>, </a:t>
            </a:r>
            <a:r>
              <a:rPr lang="en-US" sz="800" dirty="0" err="1" smtClean="0"/>
              <a:t>Sedimide</a:t>
            </a:r>
            <a:r>
              <a:rPr lang="en-US" sz="800" dirty="0" smtClean="0"/>
              <a:t>, </a:t>
            </a:r>
            <a:r>
              <a:rPr lang="en-US" sz="800" dirty="0" err="1" smtClean="0"/>
              <a:t>Quietoplex</a:t>
            </a:r>
            <a:r>
              <a:rPr lang="en-US" sz="800" dirty="0" smtClean="0"/>
              <a:t>, </a:t>
            </a:r>
            <a:r>
              <a:rPr lang="en-US" sz="800" dirty="0" err="1" smtClean="0"/>
              <a:t>Contergan</a:t>
            </a:r>
            <a:r>
              <a:rPr lang="en-US" sz="800" dirty="0" smtClean="0"/>
              <a:t>, </a:t>
            </a:r>
            <a:r>
              <a:rPr lang="en-US" sz="800" dirty="0" err="1" smtClean="0"/>
              <a:t>Neurosedyn</a:t>
            </a:r>
            <a:r>
              <a:rPr lang="en-US" sz="800" dirty="0" smtClean="0"/>
              <a:t>, and </a:t>
            </a:r>
            <a:r>
              <a:rPr lang="en-US" sz="800" dirty="0" err="1" smtClean="0"/>
              <a:t>Softenon</a:t>
            </a:r>
            <a:r>
              <a:rPr lang="en-US" sz="800" dirty="0" smtClean="0"/>
              <a:t>). Thalidomide was chiefly sold and prescribed during the late 1950s and 1960s to pregnant women, as an antiemetic to combat morning sickness and as an aid to help them sleep. Unfortunately, inadequate tests were performed to assess the drug's safety, with catastrophic results for the children of women who had taken thalidomide during their pregnancies. From 1956 to 1962, approximately 10,000 children were born with severe </a:t>
            </a:r>
            <a:r>
              <a:rPr lang="en-US" sz="800" dirty="0" err="1" smtClean="0"/>
              <a:t>malformities</a:t>
            </a:r>
            <a:r>
              <a:rPr lang="en-US" sz="800" dirty="0" smtClean="0"/>
              <a:t>, including </a:t>
            </a:r>
            <a:r>
              <a:rPr lang="en-US" sz="800" dirty="0" err="1" smtClean="0"/>
              <a:t>phocomelia</a:t>
            </a:r>
            <a:r>
              <a:rPr lang="en-US" sz="800" dirty="0" smtClean="0"/>
              <a:t>, because their mothers had taken thalidomide during pregnancy.</a:t>
            </a:r>
          </a:p>
          <a:p>
            <a:pPr>
              <a:lnSpc>
                <a:spcPct val="80000"/>
              </a:lnSpc>
            </a:pPr>
            <a:r>
              <a:rPr lang="en-US" sz="800" dirty="0" err="1" smtClean="0"/>
              <a:t>Phocomelia</a:t>
            </a:r>
            <a:r>
              <a:rPr lang="en-US" sz="800" dirty="0" smtClean="0"/>
              <a:t> is a birth defect that can be genetically transmitted or may be cause by toxins taken during pregnancy. Major symptoms are: growth and mental deficiencies - defects in the eyes, ears, and nose - and characteristic deficient limb development affecting the arms and legs. </a:t>
            </a:r>
          </a:p>
          <a:p>
            <a:pPr>
              <a:lnSpc>
                <a:spcPct val="80000"/>
              </a:lnSpc>
            </a:pPr>
            <a:endParaRPr lang="en-US" sz="8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30FB5-2A8F-491C-952D-1F4756A908BF}" type="slidenum">
              <a:rPr lang="en-US"/>
              <a:pPr/>
              <a:t>29</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s-AR" dirty="0" smtClean="0"/>
              <a:t>Las fechas muestran</a:t>
            </a:r>
            <a:r>
              <a:rPr lang="es-AR" baseline="0" dirty="0" smtClean="0"/>
              <a:t> los comienzos – naturalmente, hubo actualizaciones y cambios a medida que pasaron los años.</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93C3F-2367-4063-88EC-BE27B2F17D20}" type="slidenum">
              <a:rPr lang="en-US"/>
              <a:pPr/>
              <a:t>30</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pt-BR"/>
              <a:t>The reasons for the globalisation of regulations was to prevent the duplication of testing and research and thus time and money (also for an ethical issue that prevents from using more human beings as experimental subjects than strictly necessary) and to allow the making of a ‘core set of technical data’ for safety and efficacy in a global dossier.</a:t>
            </a:r>
          </a:p>
          <a:p>
            <a:r>
              <a:rPr lang="pt-BR"/>
              <a:t>In turn, globalisation of studies results also from the need to obtain a large number of patients in a short period of time. This is important when the incidence of the disease is low or very low, and critical in very rare diseases.</a:t>
            </a:r>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30307-20B2-44AD-8B1A-BAD845E3B404}" type="slidenum">
              <a:rPr lang="en-US"/>
              <a:pPr/>
              <a:t>3</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7204B-E3CE-4715-BF89-7A29E01CFD4C}" type="slidenum">
              <a:rPr lang="en-US"/>
              <a:pPr/>
              <a:t>31</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a:t>The international regulations are founded on these documents issued in the 40’s, that we will describe shorty, as a result of the serious violations to human rights that occurred during WW II.</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A7F4C-474E-4D8C-9D1C-5DA8DA182B90}" type="slidenum">
              <a:rPr lang="en-US"/>
              <a:pPr/>
              <a:t>32</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pPr>
              <a:lnSpc>
                <a:spcPct val="80000"/>
              </a:lnSpc>
            </a:pPr>
            <a:r>
              <a:rPr lang="en-US" sz="900"/>
              <a:t>ICH is the acronym for the </a:t>
            </a:r>
            <a:r>
              <a:rPr lang="en-US" sz="900" b="1"/>
              <a:t>International Conference on Harmonisation of Technical Requirements for Registration of Pharmaceuticals for Human Use</a:t>
            </a:r>
            <a:r>
              <a:rPr lang="en-US" sz="900"/>
              <a:t> (ICH). It is a project that brings together the regulatory authorities of Europe, Japan and the United States and experts from the pharmaceutical industry in the three regions to discuss scientific and technical aspects of pharmaceutical product registration.</a:t>
            </a:r>
          </a:p>
          <a:p>
            <a:pPr>
              <a:lnSpc>
                <a:spcPct val="80000"/>
              </a:lnSpc>
            </a:pPr>
            <a:r>
              <a:rPr lang="en-US" sz="900"/>
              <a:t>The purpose of ICH is to reduce or obviate the need to duplicate the testing carried out during the research and development of new medicines by recommending ways to achieve greater harmonisation in the interpretation and application of technical guidelines and requirements for product registration.</a:t>
            </a:r>
          </a:p>
          <a:p>
            <a:pPr>
              <a:lnSpc>
                <a:spcPct val="80000"/>
              </a:lnSpc>
            </a:pPr>
            <a:r>
              <a:rPr lang="en-US" sz="900"/>
              <a:t>Harmonisation would lead to a more economical use of human, animal and material resources, and the elimination of unnecessary delay in the global development and availability of new medicines while maintaining safeguards on quality, safety, and efficacy, and regulatory obligations to protect public health.</a:t>
            </a:r>
          </a:p>
          <a:p>
            <a:pPr>
              <a:lnSpc>
                <a:spcPct val="80000"/>
              </a:lnSpc>
            </a:pPr>
            <a:r>
              <a:rPr lang="en-US" sz="900"/>
              <a:t>In the 1980s, what is today the European Union began harmonising regulatory requirement. In 1989, Europe, Japan, and the United States began creating plans for harmonisation; ICH was created in April 1990 at a meeting in Brussels, Europe.</a:t>
            </a:r>
          </a:p>
          <a:p>
            <a:pPr>
              <a:lnSpc>
                <a:spcPct val="80000"/>
              </a:lnSpc>
            </a:pPr>
            <a:r>
              <a:rPr lang="en-US" sz="900"/>
              <a:t>Six parties that represent the regulatory bodies and the research-based industries of the founding members are responsible for the decision making process: the European Union, the European Federation of Pharmaceutical Industries and Associations (EFPIA), the Ministry of Health, Labour and Welfare, the Japan Pharmaceutical Manufacturers Association (JPMA), the Food and Drug Administration (FDA), and the Pharmaceutical Research and Manufacturers of America (PhRMA).</a:t>
            </a:r>
          </a:p>
          <a:p>
            <a:pPr>
              <a:lnSpc>
                <a:spcPct val="80000"/>
              </a:lnSpc>
            </a:pPr>
            <a:r>
              <a:rPr lang="en-US" sz="900" i="1"/>
              <a:t>In many countries, national or federal regulations regarding the conduct of clinical trials and the marketing of pharmaceutical products matured between the 1960 and 1990s.</a:t>
            </a:r>
            <a:r>
              <a:rPr lang="en-US" sz="900" b="1" i="1"/>
              <a:t>  </a:t>
            </a:r>
            <a:r>
              <a:rPr lang="en-US" sz="900" i="1"/>
              <a:t>Regulations focused on the local (national) market.  As a result, ethical, statistical, data, GXPs, and medical terminology varied from country to country.</a:t>
            </a:r>
          </a:p>
          <a:p>
            <a:pPr>
              <a:lnSpc>
                <a:spcPct val="80000"/>
              </a:lnSpc>
            </a:pPr>
            <a:r>
              <a:rPr lang="en-US" sz="900" i="1"/>
              <a:t>Throughout the 20th century, as with other industries, pharmaceutical research, development, and marketing became an increasing global enterprise.  However, the pharmaceutical industry's realization of the benefits of global and integrated markets was hampered by regulations that were country-specific and in some cases incompatible.</a:t>
            </a:r>
            <a:br>
              <a:rPr lang="en-US" sz="900" i="1"/>
            </a:br>
            <a:r>
              <a:rPr lang="en-US" sz="900" i="1"/>
              <a:t/>
            </a:r>
            <a:br>
              <a:rPr lang="en-US" sz="900" i="1"/>
            </a:br>
            <a:r>
              <a:rPr lang="en-US" sz="900" i="1"/>
              <a:t>Country-specific standards led to differences in quality and limited acceptability of clinical trial data.  Data from clinical trials conducted in country A could not be accepted in country B.  Trials had to be repeated increasing costs and potentially putting more Subjects at risk.</a:t>
            </a:r>
          </a:p>
          <a:p>
            <a:pPr>
              <a:lnSpc>
                <a:spcPct val="80000"/>
              </a:lnSpc>
            </a:pPr>
            <a:r>
              <a:rPr lang="en-US" sz="900" i="1"/>
              <a:t>This lack of commonly accepted ethical, scientific, and regulatory standards resulted in higher costs and restricted the availability of drugs.</a:t>
            </a:r>
            <a:endParaRPr lang="es-AR" sz="900" i="1"/>
          </a:p>
          <a:p>
            <a:pPr>
              <a:lnSpc>
                <a:spcPct val="80000"/>
              </a:lnSpc>
            </a:pPr>
            <a:endParaRPr lang="en-US" sz="9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B429D-8D22-4EBC-A126-237B74B17684}" type="slidenum">
              <a:rPr lang="en-US"/>
              <a:pPr/>
              <a:t>33</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pPr>
              <a:lnSpc>
                <a:spcPct val="80000"/>
              </a:lnSpc>
            </a:pPr>
            <a:r>
              <a:rPr lang="en-US" sz="900"/>
              <a:t>ICH is the acronym for the </a:t>
            </a:r>
            <a:r>
              <a:rPr lang="en-US" sz="900" b="1"/>
              <a:t>International Conference on Harmonisation of Technical Requirements for Registration of Pharmaceuticals for Human Use</a:t>
            </a:r>
            <a:r>
              <a:rPr lang="en-US" sz="900"/>
              <a:t> (ICH). It is a project that brings together the regulatory authorities of Europe, Japan and the United States and experts from the pharmaceutical industry in the three regions to discuss scientific and technical aspects of pharmaceutical product registration.</a:t>
            </a:r>
          </a:p>
          <a:p>
            <a:pPr>
              <a:lnSpc>
                <a:spcPct val="80000"/>
              </a:lnSpc>
            </a:pPr>
            <a:r>
              <a:rPr lang="en-US" sz="900"/>
              <a:t>The purpose of ICH is to reduce or obviate the need to duplicate the testing carried out during the research and development of new medicines by recommending ways to achieve greater harmonisation in the interpretation and application of technical guidelines and requirements for product registration.</a:t>
            </a:r>
          </a:p>
          <a:p>
            <a:pPr>
              <a:lnSpc>
                <a:spcPct val="80000"/>
              </a:lnSpc>
            </a:pPr>
            <a:r>
              <a:rPr lang="en-US" sz="900"/>
              <a:t>Harmonisation would lead to a more economical use of human, animal and material resources, and the elimination of unnecessary delay in the global development and availability of new medicines while maintaining safeguards on quality, safety, and efficacy, and regulatory obligations to protect public health.</a:t>
            </a:r>
          </a:p>
          <a:p>
            <a:pPr>
              <a:lnSpc>
                <a:spcPct val="80000"/>
              </a:lnSpc>
            </a:pPr>
            <a:r>
              <a:rPr lang="en-US" sz="900"/>
              <a:t>In the 1980s, what is today the European Union began harmonising regulatory requirement. In 1989, Europe, Japan, and the United States began creating plans for harmonisation; ICH was created in April 1990 at a meeting in Brussels, Europe.</a:t>
            </a:r>
          </a:p>
          <a:p>
            <a:pPr>
              <a:lnSpc>
                <a:spcPct val="80000"/>
              </a:lnSpc>
            </a:pPr>
            <a:r>
              <a:rPr lang="en-US" sz="900"/>
              <a:t>Six parties that represent the regulatory bodies and the research-based industries of the founding members are responsible for the decision making process: the European Union, the European Federation of Pharmaceutical Industries and Associations (EFPIA), the Ministry of Health, Labour and Welfare, the Japan Pharmaceutical Manufacturers Association (JPMA), the Food and Drug Administration (FDA), and the Pharmaceutical Research and Manufacturers of America (PhRMA).</a:t>
            </a:r>
          </a:p>
          <a:p>
            <a:pPr>
              <a:lnSpc>
                <a:spcPct val="80000"/>
              </a:lnSpc>
            </a:pPr>
            <a:r>
              <a:rPr lang="en-US" sz="900" i="1"/>
              <a:t>In many countries, national or federal regulations regarding the conduct of clinical trials and the marketing of pharmaceutical products matured between the 1960 and 1990s.</a:t>
            </a:r>
            <a:r>
              <a:rPr lang="en-US" sz="900" b="1" i="1"/>
              <a:t>  </a:t>
            </a:r>
            <a:r>
              <a:rPr lang="en-US" sz="900" i="1"/>
              <a:t>Regulations focused on the local (national) market.  As a result, ethical, statistical, data, GXPs, and medical terminology varied from country to country.</a:t>
            </a:r>
          </a:p>
          <a:p>
            <a:pPr>
              <a:lnSpc>
                <a:spcPct val="80000"/>
              </a:lnSpc>
            </a:pPr>
            <a:r>
              <a:rPr lang="en-US" sz="900" i="1"/>
              <a:t>Throughout the 20th century, as with other industries, pharmaceutical research, development, and marketing became an increasing global enterprise.  However, the pharmaceutical industry's realization of the benefits of global and integrated markets was hampered by regulations that were country-specific and in some cases incompatible.</a:t>
            </a:r>
            <a:br>
              <a:rPr lang="en-US" sz="900" i="1"/>
            </a:br>
            <a:r>
              <a:rPr lang="en-US" sz="900" i="1"/>
              <a:t/>
            </a:r>
            <a:br>
              <a:rPr lang="en-US" sz="900" i="1"/>
            </a:br>
            <a:r>
              <a:rPr lang="en-US" sz="900" i="1"/>
              <a:t>Country-specific standards led to differences in quality and limited acceptability of clinical trial data.  Data from clinical trials conducted in country A could not be accepted in country B.  Trials had to be repeated increasing costs and potentially putting more Subjects at risk.</a:t>
            </a:r>
          </a:p>
          <a:p>
            <a:pPr>
              <a:lnSpc>
                <a:spcPct val="80000"/>
              </a:lnSpc>
            </a:pPr>
            <a:r>
              <a:rPr lang="en-US" sz="900" i="1"/>
              <a:t>This lack of commonly accepted ethical, scientific, and regulatory standards resulted in higher costs and restricted the availability of drugs.</a:t>
            </a:r>
            <a:endParaRPr lang="es-AR" sz="900" i="1"/>
          </a:p>
          <a:p>
            <a:pPr>
              <a:lnSpc>
                <a:spcPct val="80000"/>
              </a:lnSpc>
            </a:pPr>
            <a:endParaRPr lang="en-US" sz="9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6CC8B-C333-4252-83BC-87735FE0CBDE}" type="slidenum">
              <a:rPr lang="en-US"/>
              <a:pPr/>
              <a:t>34</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pt-BR"/>
              <a:t>The objective of the ICH-GCP Guidelines is to provide a unified standard for the European Union (EU), Japan and the United States to facilitate the mutual acceptance of clinical data by the regulatory authorities in these jurisdictions; therfore, these guidelines should be followed when generating clinical trial data are intended to be submitted to regulatory authorities.</a:t>
            </a:r>
          </a:p>
          <a:p>
            <a:r>
              <a:rPr lang="pt-BR"/>
              <a:t>The guideline was developed with consideration of the current good clinical practices of the European Union, Japan, and the United States, as well as those of Australia, Canada, the Nordic countries and the World Health Organization (WHO). </a:t>
            </a:r>
          </a:p>
          <a:p>
            <a:r>
              <a:rPr lang="pt-BR"/>
              <a:t>Compliance with this standard provides public assurance that the rights, safety and well-being of trial subjects are protected, consistent with the principles that have their origin in the Declaration of Helsinki, and that the clinical trial data are credible.</a:t>
            </a:r>
            <a:endParaRPr lang="en-US"/>
          </a:p>
          <a:p>
            <a:r>
              <a:rPr lang="pt-BR"/>
              <a:t>The principles established in this guidelines may also be applied to other clinical investigations that may have an impact on the safety and well-being of human subjects.</a:t>
            </a:r>
            <a:endParaRPr lang="en-US" sz="1600"/>
          </a:p>
          <a:p>
            <a:endParaRPr lang="en-US"/>
          </a:p>
          <a:p>
            <a:endParaRPr lang="en-US"/>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0CE1B-AADE-4BAA-B887-2E8444DEDFE5}" type="slidenum">
              <a:rPr lang="en-US"/>
              <a:pPr/>
              <a:t>35</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a:t>Clinical trials should be conducted in accordance with the ethical principles that have their origin in the Declaration of Helsinki, and that are consistent with GCP and the applicable regulatory requirement(s).</a:t>
            </a:r>
          </a:p>
          <a:p>
            <a:r>
              <a:rPr lang="en-US"/>
              <a:t>Before a trial is initiated, foreseeable risks and inconveniences should be weighed against the antecipated benefit for the individual trial subject and society. A trial should be initiated and continued only if the anticipated benefits justify the risks</a:t>
            </a:r>
          </a:p>
          <a:p>
            <a:r>
              <a:rPr lang="en-US"/>
              <a:t>The rights, safety, and well-being of the trial subjects are the most important considerations and should prevail over interests of science and society.</a:t>
            </a:r>
          </a:p>
          <a:p>
            <a:r>
              <a:rPr lang="en-US"/>
              <a:t>The available non-clinical and clinical information on an investigational product should be adequate to support the proposed clinical trial.</a:t>
            </a:r>
          </a:p>
          <a:p>
            <a:r>
              <a:rPr lang="en-US"/>
              <a:t>Clinical trials should be scientifically sound, and described in a clear, detailed protocol.</a:t>
            </a:r>
          </a:p>
          <a:p>
            <a:endParaRPr lang="en-US"/>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7DE82-D6D7-46C3-B1E8-7C0D8D524A59}" type="slidenum">
              <a:rPr lang="en-US"/>
              <a:pPr/>
              <a:t>36</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t>The available non-clinical and clinical information on an investigational product should be adequate to support the proposed clinical trial.</a:t>
            </a:r>
          </a:p>
          <a:p>
            <a:r>
              <a:rPr lang="en-US"/>
              <a:t>Clinical trials should be scientifically sound, and described in a clear, detailed protocol.</a:t>
            </a:r>
          </a:p>
          <a:p>
            <a:r>
              <a:rPr lang="pt-BR"/>
              <a:t>A trial should be conducted in compliance with the protocol that has received prior institutional review board (IRB)/independent ethics committee (IEC) approval/favourable opion (stop here to mention the equivalent of an IRB or EC in your country) </a:t>
            </a:r>
          </a:p>
          <a:p>
            <a:r>
              <a:rPr lang="pt-BR"/>
              <a:t>The medical care given to, and medical decisions made on behalf of  subjects should always be the responsability of a qualified physician.</a:t>
            </a:r>
          </a:p>
          <a:p>
            <a:r>
              <a:rPr lang="pt-BR"/>
              <a:t>Each individual involved in conducting a trial should be qualified by education, training, and experience to perform his or her respective task(s). </a:t>
            </a:r>
          </a:p>
          <a:p>
            <a:endParaRPr lang="en-US"/>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8CD9C-C4DD-44F3-894F-42F27A1729A6}" type="slidenum">
              <a:rPr lang="en-US"/>
              <a:pPr/>
              <a:t>37</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pt-BR"/>
              <a:t>Freely given informed consent should be obtained from every subject prior to clinical trial participation.</a:t>
            </a:r>
          </a:p>
          <a:p>
            <a:r>
              <a:rPr lang="pt-BR"/>
              <a:t>All clinical trial information should be recorded, handled, and stored in a way that allows its accurate reporting, interpretation and verification.</a:t>
            </a:r>
          </a:p>
          <a:p>
            <a:r>
              <a:rPr lang="pt-BR"/>
              <a:t>The confidentiality of records that could indentify subjects should be protected, respecting the privacy and confidentality rules in accordance with the applicable  regulatory requirements(s).</a:t>
            </a:r>
          </a:p>
          <a:p>
            <a:r>
              <a:rPr lang="pt-BR"/>
              <a:t>Investigational products should be manufactured, handled, and stored in accordance with applicable good manufacturing practice (GMP). They should be used in accordance with the approval protocol.</a:t>
            </a:r>
          </a:p>
          <a:p>
            <a:r>
              <a:rPr lang="pt-BR"/>
              <a:t>Systems with procedures that assures the quality of every aspect of the trial should be implemented.</a:t>
            </a:r>
          </a:p>
          <a:p>
            <a:endParaRPr lang="pt-BR"/>
          </a:p>
          <a:p>
            <a:endParaRPr lang="en-US"/>
          </a:p>
          <a:p>
            <a:endParaRPr lang="en-US"/>
          </a:p>
          <a:p>
            <a:endParaRPr lang="pt-BR"/>
          </a:p>
          <a:p>
            <a:endParaRPr lang="en-US"/>
          </a:p>
          <a:p>
            <a:endParaRPr lang="en-US" sz="1600"/>
          </a:p>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FAE01-AE27-4759-AE24-06309AC83EAB}" type="slidenum">
              <a:rPr lang="en-US"/>
              <a:pPr/>
              <a:t>39</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a:t>El Consentimiento Informado se firma obviamente antes de participar en la investigación!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8EA5B-D442-4CCA-843D-3358423CAD00}" type="slidenum">
              <a:rPr lang="en-US"/>
              <a:pPr/>
              <a:t>40</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s-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E8FCF-76B6-4366-B10D-E2952794DB14}" type="slidenum">
              <a:rPr lang="en-US"/>
              <a:pPr/>
              <a:t>42</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pt-BR" b="1" dirty="0"/>
              <a:t>For a trial to be run at a site, all these entities need to approve it and review on an ongoing basis</a:t>
            </a:r>
          </a:p>
          <a:p>
            <a:pPr>
              <a:buFontTx/>
              <a:buChar char="•"/>
            </a:pPr>
            <a:endParaRPr lang="pt-BR" b="1" dirty="0"/>
          </a:p>
          <a:p>
            <a:pPr>
              <a:buFontTx/>
              <a:buChar char="•"/>
            </a:pPr>
            <a:r>
              <a:rPr lang="pt-BR" b="1" dirty="0"/>
              <a:t>Initial Review: An approval must be granted to the protocol, ICF and any written documentation to be provided to subjects prior to the start of the trial</a:t>
            </a:r>
          </a:p>
          <a:p>
            <a:pPr>
              <a:buFontTx/>
              <a:buChar char="•"/>
            </a:pPr>
            <a:r>
              <a:rPr lang="pt-BR" sz="1400" b="1" dirty="0"/>
              <a:t>Ongoing Review</a:t>
            </a:r>
          </a:p>
          <a:p>
            <a:r>
              <a:rPr lang="pt-BR" b="1" dirty="0"/>
              <a:t>Examples: </a:t>
            </a:r>
          </a:p>
          <a:p>
            <a:r>
              <a:rPr lang="pt-BR" b="1" dirty="0"/>
              <a:t>- Protocol or ICF Changes/Amendments</a:t>
            </a:r>
          </a:p>
          <a:p>
            <a:r>
              <a:rPr lang="pt-BR" sz="1000" b="1" dirty="0"/>
              <a:t>- SAEs</a:t>
            </a:r>
          </a:p>
          <a:p>
            <a:r>
              <a:rPr lang="pt-BR" sz="1000" b="1" dirty="0"/>
              <a:t>- Safety Reports</a:t>
            </a:r>
          </a:p>
          <a:p>
            <a:r>
              <a:rPr lang="pt-BR" sz="1000" b="1" dirty="0"/>
              <a:t>The local committees, IEC or ANMAT can decide to stop a trial if they consider it is necessary to protect patients’ safety.</a:t>
            </a:r>
          </a:p>
          <a:p>
            <a:pPr>
              <a:buFontTx/>
              <a:buChar char="-"/>
            </a:pPr>
            <a:r>
              <a:rPr lang="pt-BR" sz="1400" b="1" dirty="0"/>
              <a:t>Interim and Final Reports</a:t>
            </a:r>
          </a:p>
          <a:p>
            <a:r>
              <a:rPr lang="pt-BR" sz="1000" b="1" dirty="0"/>
              <a:t>It is the principal investigator’s responsibility to submit interim and final reports within the time periods established by IEC, ANMAT and local committees, at least on a six-monthly basis.</a:t>
            </a:r>
            <a:endParaRPr lang="en-US" sz="1000" b="1"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C587E-D325-481B-BE52-AAFB57E1D2BB}" type="slidenum">
              <a:rPr lang="en-US"/>
              <a:pPr/>
              <a:t>4</a:t>
            </a:fld>
            <a:endParaRPr lang="en-US"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s-A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FF0D2-B8D8-443B-BE09-26F408150416}" type="slidenum">
              <a:rPr lang="en-US" smtClean="0"/>
              <a:pPr/>
              <a:t>43</a:t>
            </a:fld>
            <a:endParaRPr lang="en-US"/>
          </a:p>
        </p:txBody>
      </p:sp>
    </p:spTree>
    <p:extLst>
      <p:ext uri="{BB962C8B-B14F-4D97-AF65-F5344CB8AC3E}">
        <p14:creationId xmlns:p14="http://schemas.microsoft.com/office/powerpoint/2010/main" val="2460552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AR" dirty="0" smtClean="0"/>
              <a:t>Estos son los estudios registrados – no</a:t>
            </a:r>
            <a:r>
              <a:rPr lang="es-AR" baseline="0" dirty="0" smtClean="0"/>
              <a:t> todos están activos en este momento. Los datos incluyen estudios por empezar, y otros ya completados.</a:t>
            </a:r>
            <a:endParaRPr lang="en-US" dirty="0" smtClean="0"/>
          </a:p>
          <a:p>
            <a:endParaRPr lang="en-US" dirty="0"/>
          </a:p>
        </p:txBody>
      </p:sp>
      <p:sp>
        <p:nvSpPr>
          <p:cNvPr id="4" name="Slide Number Placeholder 3"/>
          <p:cNvSpPr>
            <a:spLocks noGrp="1"/>
          </p:cNvSpPr>
          <p:nvPr>
            <p:ph type="sldNum" sz="quarter" idx="10"/>
          </p:nvPr>
        </p:nvSpPr>
        <p:spPr/>
        <p:txBody>
          <a:bodyPr/>
          <a:lstStyle/>
          <a:p>
            <a:fld id="{748FF0D2-B8D8-443B-BE09-26F408150416}" type="slidenum">
              <a:rPr lang="en-US" smtClean="0"/>
              <a:pPr/>
              <a:t>44</a:t>
            </a:fld>
            <a:endParaRPr lang="en-US"/>
          </a:p>
        </p:txBody>
      </p:sp>
    </p:spTree>
    <p:extLst>
      <p:ext uri="{BB962C8B-B14F-4D97-AF65-F5344CB8AC3E}">
        <p14:creationId xmlns:p14="http://schemas.microsoft.com/office/powerpoint/2010/main" val="1650874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FF0D2-B8D8-443B-BE09-26F408150416}" type="slidenum">
              <a:rPr lang="en-US" smtClean="0"/>
              <a:pPr/>
              <a:t>52</a:t>
            </a:fld>
            <a:endParaRPr lang="en-US"/>
          </a:p>
        </p:txBody>
      </p:sp>
    </p:spTree>
    <p:extLst>
      <p:ext uri="{BB962C8B-B14F-4D97-AF65-F5344CB8AC3E}">
        <p14:creationId xmlns:p14="http://schemas.microsoft.com/office/powerpoint/2010/main" val="977396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FF0D2-B8D8-443B-BE09-26F408150416}" type="slidenum">
              <a:rPr lang="en-US" smtClean="0"/>
              <a:pPr/>
              <a:t>56</a:t>
            </a:fld>
            <a:endParaRPr lang="en-US"/>
          </a:p>
        </p:txBody>
      </p:sp>
    </p:spTree>
    <p:extLst>
      <p:ext uri="{BB962C8B-B14F-4D97-AF65-F5344CB8AC3E}">
        <p14:creationId xmlns:p14="http://schemas.microsoft.com/office/powerpoint/2010/main" val="291457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ACE70-3FF7-4FB2-B5A6-D3B1A1322FB6}" type="slidenum">
              <a:rPr lang="en-US"/>
              <a:pPr/>
              <a:t>5</a:t>
            </a:fld>
            <a:endParaRPr lang="en-US" dirty="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s-A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73CF40-664F-4BB7-9EAA-3E8517C5479F}" type="slidenum">
              <a:rPr lang="en-US"/>
              <a:pPr/>
              <a:t>6</a:t>
            </a:fld>
            <a:endParaRPr lang="en-US"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s-ES" dirty="0"/>
              <a:t>Es necesario obtener evidencia de que el compuesto es biológicamente activo, y se deben evaluar los efectos tóxicos y farmacológicos a través de evaluaciones in vitro e in vivo, en animales de laboratorio.</a:t>
            </a:r>
          </a:p>
          <a:p>
            <a:endParaRPr lang="en-US" dirty="0"/>
          </a:p>
          <a:p>
            <a:r>
              <a:rPr lang="en-US" dirty="0"/>
              <a:t>A newly developed drug can be patented by its owner who then claims their legal rights on this compound and can develop it further into a drug</a:t>
            </a:r>
            <a:endParaRPr lang="en-US" sz="1400"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60AC8-29F6-4A09-A6AA-C2C303074BB7}" type="slidenum">
              <a:rPr lang="en-US"/>
              <a:pPr/>
              <a:t>7</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s-AR"/>
              <a:t>2 especies: un roedor y un no roedor (como mínimo)</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788AD0-436F-444B-88BE-36B1310BC9CD}" type="slidenum">
              <a:rPr lang="en-US"/>
              <a:pPr/>
              <a:t>8</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4C4F7-69E6-4CE7-9AEA-EA4E1751DFC5}" type="slidenum">
              <a:rPr lang="en-US"/>
              <a:pPr/>
              <a:t>9</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sz="1000"/>
              <a:t>Si se comprueba que la investigación preclínica es satisfactoria, el patrocinador del estudio clínico presenta una solicitud de Nuevo Medicamento en Investigación (IND)) a la Administración de Alimentos y Medicamentos de los Estados Unidos (FDA) a fin de solicitar autorización para comenzar los estudios clínicos en humanos. Si se aprueba la solicitud de Nuevo Medicamento en Investigación, los investigadores pueden comenzar a investigar la nueva terapia, lo que incluye una serie de estudios para determinar si existen suficientes pruebas para respaldar el avance a la siguiente fase de investigación. </a:t>
            </a:r>
          </a:p>
          <a:p>
            <a:endParaRPr lang="en-US" sz="1000"/>
          </a:p>
          <a:p>
            <a:r>
              <a:rPr lang="en-US" sz="1000"/>
              <a:t>Contenido de un IND application: </a:t>
            </a:r>
          </a:p>
          <a:p>
            <a:r>
              <a:rPr lang="en-US" sz="1000"/>
              <a:t>Animal Pharmacology and Toxicology Studies </a:t>
            </a:r>
            <a:br>
              <a:rPr lang="en-US" sz="1000"/>
            </a:br>
            <a:r>
              <a:rPr lang="en-US" sz="1000"/>
              <a:t>Preclinical data to permit an assessment as to whether the product is reasonably safe for initial testing in humans. </a:t>
            </a:r>
          </a:p>
          <a:p>
            <a:r>
              <a:rPr lang="en-US" sz="1000"/>
              <a:t>Manufacturing Information </a:t>
            </a:r>
            <a:br>
              <a:rPr lang="en-US" sz="1000"/>
            </a:br>
            <a:r>
              <a:rPr lang="en-US" sz="1000"/>
              <a:t>Information pertaining to the composition, manufacture, stability, and controls used for manufacturing the drug substance and the drug product. This information is assessed as to ensure the company can adequately produce and supply consistent batches of the drug. </a:t>
            </a:r>
          </a:p>
          <a:p>
            <a:r>
              <a:rPr lang="en-US" sz="1000"/>
              <a:t>Clinical Protocols and Investigator Information</a:t>
            </a:r>
            <a:br>
              <a:rPr lang="en-US" sz="1000"/>
            </a:br>
            <a:r>
              <a:rPr lang="en-US" sz="1000"/>
              <a:t>Detailed protocols for proposed clinical studies to assess whether the initial-phase trials will expose subjects to unnecessary risks. Also, information on the qualifications of clinical investigators--professionals (generally physicians) who oversee the administration of the experimental compound--to assess whether they are qualified to fulfill their clinical trial duties. </a:t>
            </a:r>
          </a:p>
          <a:p>
            <a:endParaRPr lang="en-US" sz="1000"/>
          </a:p>
          <a:p>
            <a:endParaRPr 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7492A-DCB5-4094-85CC-BC5AF133315E}"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6C7B0-18E8-4183-9F8C-6462BD52DC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CC38C-2BFE-48F0-A5D5-06AB128EE7D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162050" y="6243638"/>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657600" y="6243638"/>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7042150" y="6243638"/>
            <a:ext cx="1905000" cy="457200"/>
          </a:xfrm>
        </p:spPr>
        <p:txBody>
          <a:bodyPr/>
          <a:lstStyle>
            <a:lvl1pPr>
              <a:defRPr/>
            </a:lvl1pPr>
          </a:lstStyle>
          <a:p>
            <a:fld id="{E8EA41F6-9214-4345-AEF0-C29A1BA05028}" type="slidenum">
              <a:rPr lang="en-US"/>
              <a:pPr/>
              <a:t>‹#›</a:t>
            </a:fld>
            <a:endParaRPr lang="en-US"/>
          </a:p>
        </p:txBody>
      </p:sp>
    </p:spTree>
    <p:extLst>
      <p:ext uri="{BB962C8B-B14F-4D97-AF65-F5344CB8AC3E}">
        <p14:creationId xmlns:p14="http://schemas.microsoft.com/office/powerpoint/2010/main" val="126951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CF975BA2-62C1-460A-9192-6686C9DFD1A9}" type="slidenum">
              <a:rPr lang="en-US"/>
              <a:pPr/>
              <a:t>‹#›</a:t>
            </a:fld>
            <a:endParaRPr lang="en-US"/>
          </a:p>
        </p:txBody>
      </p:sp>
    </p:spTree>
    <p:extLst>
      <p:ext uri="{BB962C8B-B14F-4D97-AF65-F5344CB8AC3E}">
        <p14:creationId xmlns:p14="http://schemas.microsoft.com/office/powerpoint/2010/main" val="330727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D3CD2571-C65A-44F1-81F4-4B923DF34F77}" type="slidenum">
              <a:rPr lang="en-US"/>
              <a:pPr/>
              <a:t>‹#›</a:t>
            </a:fld>
            <a:endParaRPr lang="en-US"/>
          </a:p>
        </p:txBody>
      </p:sp>
    </p:spTree>
    <p:extLst>
      <p:ext uri="{BB962C8B-B14F-4D97-AF65-F5344CB8AC3E}">
        <p14:creationId xmlns:p14="http://schemas.microsoft.com/office/powerpoint/2010/main" val="272917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A940A-4F1D-4CD8-B822-E61BB9506D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55308-9879-4564-80CE-CD48AEE98851}"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62062-428A-4BC8-8E7B-598FE4308B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15220A-BCF0-496E-9C84-6875BA0AEE80}"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16C30-5A1B-48EA-B2A3-A8FCE682EB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6CF4A-DDD6-4CEF-9B19-5C0F7EE1AA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59044-AB97-4D09-94C9-BF2927803D45}"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EA1B-5E21-478D-BD28-BDC13C5248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CA73E03-D7BD-453A-9EB1-2633126590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bcove.me/scc0tbh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wmf"/><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s-AR" dirty="0" smtClean="0"/>
              <a:t>Investigación Clínica</a:t>
            </a:r>
            <a:endParaRPr lang="en-US" sz="3200" dirty="0"/>
          </a:p>
        </p:txBody>
      </p:sp>
      <p:sp>
        <p:nvSpPr>
          <p:cNvPr id="2051" name="Rectangle 3"/>
          <p:cNvSpPr>
            <a:spLocks noGrp="1" noChangeArrowheads="1"/>
          </p:cNvSpPr>
          <p:nvPr>
            <p:ph type="subTitle" idx="1"/>
          </p:nvPr>
        </p:nvSpPr>
        <p:spPr/>
        <p:txBody>
          <a:bodyPr/>
          <a:lstStyle/>
          <a:p>
            <a:r>
              <a:rPr lang="es-AR" dirty="0"/>
              <a:t>Julia E. Mayer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s-AR" sz="4400">
                <a:solidFill>
                  <a:schemeClr val="tx2"/>
                </a:solidFill>
              </a:rPr>
              <a:t>Desarrollo de Fármacos</a:t>
            </a:r>
            <a:endParaRPr lang="en-US" sz="4400">
              <a:solidFill>
                <a:schemeClr val="tx2"/>
              </a:solidFill>
            </a:endParaRPr>
          </a:p>
        </p:txBody>
      </p:sp>
      <p:sp>
        <p:nvSpPr>
          <p:cNvPr id="222211" name="Rectangle 3"/>
          <p:cNvSpPr>
            <a:spLocks noChangeArrowheads="1"/>
          </p:cNvSpPr>
          <p:nvPr/>
        </p:nvSpPr>
        <p:spPr bwMode="auto">
          <a:xfrm>
            <a:off x="684213" y="4149725"/>
            <a:ext cx="18002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Etapa Pre-clínica</a:t>
            </a:r>
            <a:endParaRPr lang="en-US">
              <a:solidFill>
                <a:schemeClr val="bg1"/>
              </a:solidFill>
            </a:endParaRPr>
          </a:p>
        </p:txBody>
      </p:sp>
      <p:sp>
        <p:nvSpPr>
          <p:cNvPr id="222212" name="Rectangle 4"/>
          <p:cNvSpPr>
            <a:spLocks noChangeArrowheads="1"/>
          </p:cNvSpPr>
          <p:nvPr/>
        </p:nvSpPr>
        <p:spPr bwMode="auto">
          <a:xfrm>
            <a:off x="2628900"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1</a:t>
            </a:r>
            <a:endParaRPr lang="en-US">
              <a:solidFill>
                <a:schemeClr val="bg1"/>
              </a:solidFill>
            </a:endParaRPr>
          </a:p>
        </p:txBody>
      </p:sp>
      <p:sp>
        <p:nvSpPr>
          <p:cNvPr id="222213" name="Rectangle 5"/>
          <p:cNvSpPr>
            <a:spLocks noChangeArrowheads="1"/>
          </p:cNvSpPr>
          <p:nvPr/>
        </p:nvSpPr>
        <p:spPr bwMode="auto">
          <a:xfrm>
            <a:off x="3781425"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2</a:t>
            </a:r>
            <a:endParaRPr lang="en-US">
              <a:solidFill>
                <a:schemeClr val="bg1"/>
              </a:solidFill>
            </a:endParaRPr>
          </a:p>
        </p:txBody>
      </p:sp>
      <p:sp>
        <p:nvSpPr>
          <p:cNvPr id="222214" name="Rectangle 6"/>
          <p:cNvSpPr>
            <a:spLocks noChangeArrowheads="1"/>
          </p:cNvSpPr>
          <p:nvPr/>
        </p:nvSpPr>
        <p:spPr bwMode="auto">
          <a:xfrm>
            <a:off x="4932363" y="4149725"/>
            <a:ext cx="1008062"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3</a:t>
            </a:r>
            <a:endParaRPr lang="en-US">
              <a:solidFill>
                <a:schemeClr val="bg1"/>
              </a:solidFill>
            </a:endParaRPr>
          </a:p>
        </p:txBody>
      </p:sp>
      <p:sp>
        <p:nvSpPr>
          <p:cNvPr id="222215" name="Rectangle 7"/>
          <p:cNvSpPr>
            <a:spLocks noChangeArrowheads="1"/>
          </p:cNvSpPr>
          <p:nvPr/>
        </p:nvSpPr>
        <p:spPr bwMode="auto">
          <a:xfrm>
            <a:off x="6084888" y="4149725"/>
            <a:ext cx="22320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4</a:t>
            </a:r>
            <a:endParaRPr lang="en-US">
              <a:solidFill>
                <a:schemeClr val="bg1"/>
              </a:solidFill>
            </a:endParaRPr>
          </a:p>
        </p:txBody>
      </p:sp>
      <p:sp>
        <p:nvSpPr>
          <p:cNvPr id="222216" name="AutoShape 8"/>
          <p:cNvSpPr>
            <a:spLocks noChangeArrowheads="1"/>
          </p:cNvSpPr>
          <p:nvPr/>
        </p:nvSpPr>
        <p:spPr bwMode="auto">
          <a:xfrm>
            <a:off x="684213" y="5516563"/>
            <a:ext cx="7704137" cy="792162"/>
          </a:xfrm>
          <a:prstGeom prst="rightArrow">
            <a:avLst>
              <a:gd name="adj1" fmla="val 59120"/>
              <a:gd name="adj2" fmla="val 231655"/>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2218" name="Group 10"/>
          <p:cNvGrpSpPr>
            <a:grpSpLocks/>
          </p:cNvGrpSpPr>
          <p:nvPr/>
        </p:nvGrpSpPr>
        <p:grpSpPr bwMode="auto">
          <a:xfrm>
            <a:off x="1763713" y="2349500"/>
            <a:ext cx="1655762" cy="1654175"/>
            <a:chOff x="1111" y="1480"/>
            <a:chExt cx="1043" cy="1042"/>
          </a:xfrm>
        </p:grpSpPr>
        <p:sp>
          <p:nvSpPr>
            <p:cNvPr id="222219" name="AutoShape 11"/>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0" name="Text Box 12"/>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evaluar en humanos</a:t>
              </a:r>
              <a:endParaRPr lang="en-US">
                <a:solidFill>
                  <a:schemeClr val="bg1"/>
                </a:solidFill>
              </a:endParaRPr>
            </a:p>
          </p:txBody>
        </p:sp>
      </p:grpSp>
      <p:grpSp>
        <p:nvGrpSpPr>
          <p:cNvPr id="222221" name="Group 13"/>
          <p:cNvGrpSpPr>
            <a:grpSpLocks/>
          </p:cNvGrpSpPr>
          <p:nvPr/>
        </p:nvGrpSpPr>
        <p:grpSpPr bwMode="auto">
          <a:xfrm>
            <a:off x="5219700" y="2349500"/>
            <a:ext cx="1655763" cy="1654175"/>
            <a:chOff x="1111" y="1480"/>
            <a:chExt cx="1043" cy="1042"/>
          </a:xfrm>
        </p:grpSpPr>
        <p:sp>
          <p:nvSpPr>
            <p:cNvPr id="222222" name="AutoShape 14"/>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3" name="Text Box 15"/>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comercializar</a:t>
              </a:r>
              <a:endParaRPr lang="en-US">
                <a:solidFill>
                  <a:schemeClr val="bg1"/>
                </a:solidFill>
              </a:endParaRPr>
            </a:p>
          </p:txBody>
        </p:sp>
      </p:grpSp>
      <p:sp>
        <p:nvSpPr>
          <p:cNvPr id="222224" name="Text Box 16"/>
          <p:cNvSpPr txBox="1">
            <a:spLocks noChangeArrowheads="1"/>
          </p:cNvSpPr>
          <p:nvPr/>
        </p:nvSpPr>
        <p:spPr bwMode="auto">
          <a:xfrm>
            <a:off x="2640013" y="5232400"/>
            <a:ext cx="3300412" cy="284163"/>
          </a:xfrm>
          <a:prstGeom prst="rect">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1200" b="1">
                <a:solidFill>
                  <a:schemeClr val="bg1"/>
                </a:solidFill>
              </a:rPr>
              <a:t>INVESTIGACIÓN CLINICA</a:t>
            </a:r>
            <a:endParaRPr lang="en-US" sz="1200" b="1">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s-AR"/>
              <a:t>Investigación Clínica</a:t>
            </a:r>
          </a:p>
        </p:txBody>
      </p:sp>
      <p:sp>
        <p:nvSpPr>
          <p:cNvPr id="237571" name="Rectangle 3"/>
          <p:cNvSpPr>
            <a:spLocks noGrp="1" noChangeArrowheads="1"/>
          </p:cNvSpPr>
          <p:nvPr>
            <p:ph idx="1"/>
          </p:nvPr>
        </p:nvSpPr>
        <p:spPr/>
        <p:txBody>
          <a:bodyPr/>
          <a:lstStyle/>
          <a:p>
            <a:pPr>
              <a:lnSpc>
                <a:spcPct val="90000"/>
              </a:lnSpc>
            </a:pPr>
            <a:r>
              <a:rPr lang="es-ES" u="sng"/>
              <a:t>Objetivo</a:t>
            </a:r>
            <a:r>
              <a:rPr lang="es-ES"/>
              <a:t>: determinar la eficacia y seguridad de una intervención</a:t>
            </a:r>
            <a:r>
              <a:rPr lang="es-ES" sz="1800"/>
              <a:t>*</a:t>
            </a:r>
            <a:r>
              <a:rPr lang="es-ES"/>
              <a:t> para el diagnóstico, tratamiento o prevención de una enfermedad</a:t>
            </a:r>
          </a:p>
          <a:p>
            <a:pPr>
              <a:lnSpc>
                <a:spcPct val="90000"/>
              </a:lnSpc>
            </a:pPr>
            <a:endParaRPr lang="es-ES"/>
          </a:p>
          <a:p>
            <a:pPr>
              <a:lnSpc>
                <a:spcPct val="90000"/>
              </a:lnSpc>
              <a:buFont typeface="Wingdings" pitchFamily="2" charset="2"/>
              <a:buNone/>
            </a:pPr>
            <a:r>
              <a:rPr lang="es-ES"/>
              <a:t>	</a:t>
            </a:r>
            <a:r>
              <a:rPr lang="es-ES" sz="1800"/>
              <a:t>*</a:t>
            </a:r>
            <a:r>
              <a:rPr lang="es-ES"/>
              <a:t>Intervención: Fármaco - Dispositivo - Cirugía - Nutrición – Cambio de comportamiento</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s-AR"/>
              <a:t>Investigación Clínica </a:t>
            </a:r>
            <a:r>
              <a:rPr lang="es-AR" sz="2000"/>
              <a:t>(cont.)</a:t>
            </a:r>
          </a:p>
        </p:txBody>
      </p:sp>
      <p:sp>
        <p:nvSpPr>
          <p:cNvPr id="236547" name="Rectangle 3"/>
          <p:cNvSpPr>
            <a:spLocks noGrp="1" noChangeArrowheads="1"/>
          </p:cNvSpPr>
          <p:nvPr>
            <p:ph idx="1"/>
          </p:nvPr>
        </p:nvSpPr>
        <p:spPr/>
        <p:txBody>
          <a:bodyPr/>
          <a:lstStyle/>
          <a:p>
            <a:r>
              <a:rPr lang="es-ES"/>
              <a:t>Además de eficacia y seguridad, se determinan:</a:t>
            </a:r>
          </a:p>
          <a:p>
            <a:pPr lvl="1"/>
            <a:r>
              <a:rPr lang="es-ES"/>
              <a:t>Vía y frecuencia de administración</a:t>
            </a:r>
          </a:p>
          <a:p>
            <a:pPr lvl="1"/>
            <a:r>
              <a:rPr lang="es-ES"/>
              <a:t>Formulación</a:t>
            </a:r>
          </a:p>
          <a:p>
            <a:pPr lvl="1"/>
            <a:r>
              <a:rPr lang="es-ES"/>
              <a:t>Posibles combinaciones de terapias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s-AR" sz="4400">
                <a:solidFill>
                  <a:schemeClr val="tx2"/>
                </a:solidFill>
              </a:rPr>
              <a:t>Desarrollo de Fármacos</a:t>
            </a:r>
            <a:endParaRPr lang="en-US" sz="4400">
              <a:solidFill>
                <a:schemeClr val="tx2"/>
              </a:solidFill>
            </a:endParaRPr>
          </a:p>
        </p:txBody>
      </p:sp>
      <p:sp>
        <p:nvSpPr>
          <p:cNvPr id="224259" name="Rectangle 3"/>
          <p:cNvSpPr>
            <a:spLocks noChangeArrowheads="1"/>
          </p:cNvSpPr>
          <p:nvPr/>
        </p:nvSpPr>
        <p:spPr bwMode="auto">
          <a:xfrm>
            <a:off x="684213" y="4149725"/>
            <a:ext cx="18002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Etapa Pre-clínica</a:t>
            </a:r>
            <a:endParaRPr lang="en-US">
              <a:solidFill>
                <a:schemeClr val="bg1"/>
              </a:solidFill>
            </a:endParaRPr>
          </a:p>
        </p:txBody>
      </p:sp>
      <p:sp>
        <p:nvSpPr>
          <p:cNvPr id="224260" name="Rectangle 4"/>
          <p:cNvSpPr>
            <a:spLocks noChangeArrowheads="1"/>
          </p:cNvSpPr>
          <p:nvPr/>
        </p:nvSpPr>
        <p:spPr bwMode="auto">
          <a:xfrm>
            <a:off x="2628900" y="4149725"/>
            <a:ext cx="1008063" cy="1008063"/>
          </a:xfrm>
          <a:prstGeom prst="rect">
            <a:avLst/>
          </a:prstGeom>
          <a:solidFill>
            <a:schemeClr val="hlink"/>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1</a:t>
            </a:r>
            <a:endParaRPr lang="en-US">
              <a:solidFill>
                <a:schemeClr val="bg1"/>
              </a:solidFill>
            </a:endParaRPr>
          </a:p>
        </p:txBody>
      </p:sp>
      <p:sp>
        <p:nvSpPr>
          <p:cNvPr id="224261" name="Rectangle 5"/>
          <p:cNvSpPr>
            <a:spLocks noChangeArrowheads="1"/>
          </p:cNvSpPr>
          <p:nvPr/>
        </p:nvSpPr>
        <p:spPr bwMode="auto">
          <a:xfrm>
            <a:off x="3781425"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2</a:t>
            </a:r>
            <a:endParaRPr lang="en-US">
              <a:solidFill>
                <a:schemeClr val="bg1"/>
              </a:solidFill>
            </a:endParaRPr>
          </a:p>
        </p:txBody>
      </p:sp>
      <p:sp>
        <p:nvSpPr>
          <p:cNvPr id="224262" name="Rectangle 6"/>
          <p:cNvSpPr>
            <a:spLocks noChangeArrowheads="1"/>
          </p:cNvSpPr>
          <p:nvPr/>
        </p:nvSpPr>
        <p:spPr bwMode="auto">
          <a:xfrm>
            <a:off x="4932363" y="4149725"/>
            <a:ext cx="1008062"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3</a:t>
            </a:r>
            <a:endParaRPr lang="en-US">
              <a:solidFill>
                <a:schemeClr val="bg1"/>
              </a:solidFill>
            </a:endParaRPr>
          </a:p>
        </p:txBody>
      </p:sp>
      <p:sp>
        <p:nvSpPr>
          <p:cNvPr id="224263" name="Rectangle 7"/>
          <p:cNvSpPr>
            <a:spLocks noChangeArrowheads="1"/>
          </p:cNvSpPr>
          <p:nvPr/>
        </p:nvSpPr>
        <p:spPr bwMode="auto">
          <a:xfrm>
            <a:off x="6084888" y="4149725"/>
            <a:ext cx="22320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4</a:t>
            </a:r>
            <a:endParaRPr lang="en-US">
              <a:solidFill>
                <a:schemeClr val="bg1"/>
              </a:solidFill>
            </a:endParaRPr>
          </a:p>
        </p:txBody>
      </p:sp>
      <p:sp>
        <p:nvSpPr>
          <p:cNvPr id="224264" name="AutoShape 8"/>
          <p:cNvSpPr>
            <a:spLocks noChangeArrowheads="1"/>
          </p:cNvSpPr>
          <p:nvPr/>
        </p:nvSpPr>
        <p:spPr bwMode="auto">
          <a:xfrm>
            <a:off x="684213" y="5516563"/>
            <a:ext cx="7704137" cy="792162"/>
          </a:xfrm>
          <a:prstGeom prst="rightArrow">
            <a:avLst>
              <a:gd name="adj1" fmla="val 59120"/>
              <a:gd name="adj2" fmla="val 231655"/>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4266" name="Group 10"/>
          <p:cNvGrpSpPr>
            <a:grpSpLocks/>
          </p:cNvGrpSpPr>
          <p:nvPr/>
        </p:nvGrpSpPr>
        <p:grpSpPr bwMode="auto">
          <a:xfrm>
            <a:off x="1763713" y="2349500"/>
            <a:ext cx="1655762" cy="1654175"/>
            <a:chOff x="1111" y="1480"/>
            <a:chExt cx="1043" cy="1042"/>
          </a:xfrm>
        </p:grpSpPr>
        <p:sp>
          <p:nvSpPr>
            <p:cNvPr id="224267" name="AutoShape 11"/>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268" name="Text Box 12"/>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evaluar en humanos</a:t>
              </a:r>
              <a:endParaRPr lang="en-US">
                <a:solidFill>
                  <a:schemeClr val="bg1"/>
                </a:solidFill>
              </a:endParaRPr>
            </a:p>
          </p:txBody>
        </p:sp>
      </p:grpSp>
      <p:grpSp>
        <p:nvGrpSpPr>
          <p:cNvPr id="224269" name="Group 13"/>
          <p:cNvGrpSpPr>
            <a:grpSpLocks/>
          </p:cNvGrpSpPr>
          <p:nvPr/>
        </p:nvGrpSpPr>
        <p:grpSpPr bwMode="auto">
          <a:xfrm>
            <a:off x="5219700" y="2349500"/>
            <a:ext cx="1655763" cy="1654175"/>
            <a:chOff x="1111" y="1480"/>
            <a:chExt cx="1043" cy="1042"/>
          </a:xfrm>
        </p:grpSpPr>
        <p:sp>
          <p:nvSpPr>
            <p:cNvPr id="224270" name="AutoShape 14"/>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271" name="Text Box 15"/>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comercializar</a:t>
              </a:r>
              <a:endParaRPr lang="en-US">
                <a:solidFill>
                  <a:schemeClr val="bg1"/>
                </a:solidFill>
              </a:endParaRPr>
            </a:p>
          </p:txBody>
        </p:sp>
      </p:grpSp>
      <p:sp>
        <p:nvSpPr>
          <p:cNvPr id="224272" name="Text Box 16"/>
          <p:cNvSpPr txBox="1">
            <a:spLocks noChangeArrowheads="1"/>
          </p:cNvSpPr>
          <p:nvPr/>
        </p:nvSpPr>
        <p:spPr bwMode="auto">
          <a:xfrm>
            <a:off x="2640013" y="5232400"/>
            <a:ext cx="3300412" cy="284163"/>
          </a:xfrm>
          <a:prstGeom prst="rect">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1200" b="1">
                <a:solidFill>
                  <a:schemeClr val="bg1"/>
                </a:solidFill>
              </a:rPr>
              <a:t>INVESTIGACIÓN CLINICA</a:t>
            </a:r>
            <a:endParaRPr lang="en-US" sz="1200" b="1">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s-AR"/>
              <a:t>Estudios Clínicos Fase 1</a:t>
            </a:r>
          </a:p>
        </p:txBody>
      </p:sp>
      <p:sp>
        <p:nvSpPr>
          <p:cNvPr id="239619" name="Rectangle 3"/>
          <p:cNvSpPr>
            <a:spLocks noGrp="1" noChangeArrowheads="1"/>
          </p:cNvSpPr>
          <p:nvPr>
            <p:ph idx="1"/>
          </p:nvPr>
        </p:nvSpPr>
        <p:spPr/>
        <p:txBody>
          <a:bodyPr/>
          <a:lstStyle/>
          <a:p>
            <a:r>
              <a:rPr lang="es-ES" sz="2800"/>
              <a:t>Primera vez en seres humanos</a:t>
            </a:r>
          </a:p>
          <a:p>
            <a:r>
              <a:rPr lang="es-ES" sz="2800"/>
              <a:t>Pequeños grupos (20-80) de voluntarios sanos</a:t>
            </a:r>
          </a:p>
          <a:p>
            <a:r>
              <a:rPr lang="es-ES" sz="2800"/>
              <a:t>Seguridad – tolerabilidad – farmacocinética – farmacodinámica</a:t>
            </a:r>
          </a:p>
          <a:p>
            <a:r>
              <a:rPr lang="es-ES" sz="2800"/>
              <a:t>Clínicas de internación.</a:t>
            </a:r>
          </a:p>
          <a:p>
            <a:r>
              <a:rPr lang="es-ES" sz="2800"/>
              <a:t>Escalamiento de dosis</a:t>
            </a:r>
            <a:endParaRPr lang="en-US" sz="2800"/>
          </a:p>
        </p:txBody>
      </p:sp>
      <p:sp>
        <p:nvSpPr>
          <p:cNvPr id="239620" name="Rectangle 3"/>
          <p:cNvSpPr>
            <a:spLocks noChangeArrowheads="1"/>
          </p:cNvSpPr>
          <p:nvPr/>
        </p:nvSpPr>
        <p:spPr bwMode="auto">
          <a:xfrm>
            <a:off x="4643438" y="6092825"/>
            <a:ext cx="426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pitchFamily="2" charset="2"/>
              <a:buNone/>
            </a:pPr>
            <a:r>
              <a:rPr lang="en-US" sz="2400" dirty="0">
                <a:hlinkClick r:id="rId3"/>
              </a:rPr>
              <a:t>PPD Phase I Clinic Tour</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s-AR" sz="4400">
                <a:solidFill>
                  <a:schemeClr val="tx2"/>
                </a:solidFill>
              </a:rPr>
              <a:t>Desarrollo de Fármacos</a:t>
            </a:r>
            <a:endParaRPr lang="en-US" sz="4400">
              <a:solidFill>
                <a:schemeClr val="tx2"/>
              </a:solidFill>
            </a:endParaRPr>
          </a:p>
        </p:txBody>
      </p:sp>
      <p:sp>
        <p:nvSpPr>
          <p:cNvPr id="226307" name="Rectangle 3"/>
          <p:cNvSpPr>
            <a:spLocks noChangeArrowheads="1"/>
          </p:cNvSpPr>
          <p:nvPr/>
        </p:nvSpPr>
        <p:spPr bwMode="auto">
          <a:xfrm>
            <a:off x="684213" y="4149725"/>
            <a:ext cx="18002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Etapa Pre-clínica</a:t>
            </a:r>
            <a:endParaRPr lang="en-US">
              <a:solidFill>
                <a:schemeClr val="bg1"/>
              </a:solidFill>
            </a:endParaRPr>
          </a:p>
        </p:txBody>
      </p:sp>
      <p:sp>
        <p:nvSpPr>
          <p:cNvPr id="226308" name="Rectangle 4"/>
          <p:cNvSpPr>
            <a:spLocks noChangeArrowheads="1"/>
          </p:cNvSpPr>
          <p:nvPr/>
        </p:nvSpPr>
        <p:spPr bwMode="auto">
          <a:xfrm>
            <a:off x="2628900"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1</a:t>
            </a:r>
            <a:endParaRPr lang="en-US">
              <a:solidFill>
                <a:schemeClr val="bg1"/>
              </a:solidFill>
            </a:endParaRPr>
          </a:p>
        </p:txBody>
      </p:sp>
      <p:sp>
        <p:nvSpPr>
          <p:cNvPr id="226309" name="Rectangle 5"/>
          <p:cNvSpPr>
            <a:spLocks noChangeArrowheads="1"/>
          </p:cNvSpPr>
          <p:nvPr/>
        </p:nvSpPr>
        <p:spPr bwMode="auto">
          <a:xfrm>
            <a:off x="3781425" y="4149725"/>
            <a:ext cx="1008063" cy="1008063"/>
          </a:xfrm>
          <a:prstGeom prst="rect">
            <a:avLst/>
          </a:prstGeom>
          <a:solidFill>
            <a:schemeClr val="hlink"/>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2</a:t>
            </a:r>
            <a:endParaRPr lang="en-US">
              <a:solidFill>
                <a:schemeClr val="bg1"/>
              </a:solidFill>
            </a:endParaRPr>
          </a:p>
        </p:txBody>
      </p:sp>
      <p:sp>
        <p:nvSpPr>
          <p:cNvPr id="226310" name="Rectangle 6"/>
          <p:cNvSpPr>
            <a:spLocks noChangeArrowheads="1"/>
          </p:cNvSpPr>
          <p:nvPr/>
        </p:nvSpPr>
        <p:spPr bwMode="auto">
          <a:xfrm>
            <a:off x="4932363" y="4149725"/>
            <a:ext cx="1008062"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3</a:t>
            </a:r>
            <a:endParaRPr lang="en-US">
              <a:solidFill>
                <a:schemeClr val="bg1"/>
              </a:solidFill>
            </a:endParaRPr>
          </a:p>
        </p:txBody>
      </p:sp>
      <p:sp>
        <p:nvSpPr>
          <p:cNvPr id="226311" name="Rectangle 7"/>
          <p:cNvSpPr>
            <a:spLocks noChangeArrowheads="1"/>
          </p:cNvSpPr>
          <p:nvPr/>
        </p:nvSpPr>
        <p:spPr bwMode="auto">
          <a:xfrm>
            <a:off x="6084888" y="4149725"/>
            <a:ext cx="22320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4</a:t>
            </a:r>
            <a:endParaRPr lang="en-US">
              <a:solidFill>
                <a:schemeClr val="bg1"/>
              </a:solidFill>
            </a:endParaRPr>
          </a:p>
        </p:txBody>
      </p:sp>
      <p:sp>
        <p:nvSpPr>
          <p:cNvPr id="226312" name="AutoShape 8"/>
          <p:cNvSpPr>
            <a:spLocks noChangeArrowheads="1"/>
          </p:cNvSpPr>
          <p:nvPr/>
        </p:nvSpPr>
        <p:spPr bwMode="auto">
          <a:xfrm>
            <a:off x="684213" y="5516563"/>
            <a:ext cx="7704137" cy="792162"/>
          </a:xfrm>
          <a:prstGeom prst="rightArrow">
            <a:avLst>
              <a:gd name="adj1" fmla="val 59120"/>
              <a:gd name="adj2" fmla="val 231655"/>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314" name="Group 10"/>
          <p:cNvGrpSpPr>
            <a:grpSpLocks/>
          </p:cNvGrpSpPr>
          <p:nvPr/>
        </p:nvGrpSpPr>
        <p:grpSpPr bwMode="auto">
          <a:xfrm>
            <a:off x="1763713" y="2349500"/>
            <a:ext cx="1655762" cy="1654175"/>
            <a:chOff x="1111" y="1480"/>
            <a:chExt cx="1043" cy="1042"/>
          </a:xfrm>
        </p:grpSpPr>
        <p:sp>
          <p:nvSpPr>
            <p:cNvPr id="226315" name="AutoShape 11"/>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6" name="Text Box 12"/>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evaluar en humanos</a:t>
              </a:r>
              <a:endParaRPr lang="en-US">
                <a:solidFill>
                  <a:schemeClr val="bg1"/>
                </a:solidFill>
              </a:endParaRPr>
            </a:p>
          </p:txBody>
        </p:sp>
      </p:grpSp>
      <p:grpSp>
        <p:nvGrpSpPr>
          <p:cNvPr id="226317" name="Group 13"/>
          <p:cNvGrpSpPr>
            <a:grpSpLocks/>
          </p:cNvGrpSpPr>
          <p:nvPr/>
        </p:nvGrpSpPr>
        <p:grpSpPr bwMode="auto">
          <a:xfrm>
            <a:off x="5219700" y="2349500"/>
            <a:ext cx="1655763" cy="1654175"/>
            <a:chOff x="1111" y="1480"/>
            <a:chExt cx="1043" cy="1042"/>
          </a:xfrm>
        </p:grpSpPr>
        <p:sp>
          <p:nvSpPr>
            <p:cNvPr id="226318" name="AutoShape 14"/>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9" name="Text Box 15"/>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comercializar</a:t>
              </a:r>
              <a:endParaRPr lang="en-US">
                <a:solidFill>
                  <a:schemeClr val="bg1"/>
                </a:solidFill>
              </a:endParaRPr>
            </a:p>
          </p:txBody>
        </p:sp>
      </p:grpSp>
      <p:sp>
        <p:nvSpPr>
          <p:cNvPr id="226320" name="Text Box 16"/>
          <p:cNvSpPr txBox="1">
            <a:spLocks noChangeArrowheads="1"/>
          </p:cNvSpPr>
          <p:nvPr/>
        </p:nvSpPr>
        <p:spPr bwMode="auto">
          <a:xfrm>
            <a:off x="2640013" y="5232400"/>
            <a:ext cx="3300412" cy="284163"/>
          </a:xfrm>
          <a:prstGeom prst="rect">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1200" b="1">
                <a:solidFill>
                  <a:schemeClr val="bg1"/>
                </a:solidFill>
              </a:rPr>
              <a:t>INVESTIGACIÓN CLINICA</a:t>
            </a:r>
            <a:endParaRPr lang="en-US" sz="1200" b="1">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s-AR"/>
              <a:t>Estudios Clínicos Fase 2</a:t>
            </a:r>
          </a:p>
        </p:txBody>
      </p:sp>
      <p:sp>
        <p:nvSpPr>
          <p:cNvPr id="241667" name="Rectangle 3"/>
          <p:cNvSpPr>
            <a:spLocks noGrp="1" noChangeArrowheads="1"/>
          </p:cNvSpPr>
          <p:nvPr>
            <p:ph idx="1"/>
          </p:nvPr>
        </p:nvSpPr>
        <p:spPr/>
        <p:txBody>
          <a:bodyPr/>
          <a:lstStyle/>
          <a:p>
            <a:r>
              <a:rPr lang="es-ES" sz="2800"/>
              <a:t>Estudio terapéutico piloto</a:t>
            </a:r>
          </a:p>
          <a:p>
            <a:r>
              <a:rPr lang="es-ES" sz="2800"/>
              <a:t>Se realiza después de confirmada la seguridad inicial</a:t>
            </a:r>
          </a:p>
          <a:p>
            <a:r>
              <a:rPr lang="es-ES" sz="2800"/>
              <a:t>Grupos más grandes (~ 100 - 200 pacientes)</a:t>
            </a:r>
          </a:p>
          <a:p>
            <a:r>
              <a:rPr lang="es-ES" sz="2800"/>
              <a:t>Eficacia terapéutica</a:t>
            </a:r>
          </a:p>
          <a:p>
            <a:r>
              <a:rPr lang="es-ES" sz="2800"/>
              <a:t>Seguridad</a:t>
            </a:r>
          </a:p>
          <a:p>
            <a:r>
              <a:rPr lang="es-ES" sz="2800"/>
              <a:t>Farmacocinética</a:t>
            </a:r>
          </a:p>
          <a:p>
            <a:r>
              <a:rPr lang="es-ES" sz="2800"/>
              <a:t>Elección definitiva de la dosis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s-AR" sz="4400">
                <a:solidFill>
                  <a:schemeClr val="tx2"/>
                </a:solidFill>
              </a:rPr>
              <a:t>Desarrollo de Fármacos</a:t>
            </a:r>
            <a:endParaRPr lang="en-US" sz="4400">
              <a:solidFill>
                <a:schemeClr val="tx2"/>
              </a:solidFill>
            </a:endParaRPr>
          </a:p>
        </p:txBody>
      </p:sp>
      <p:sp>
        <p:nvSpPr>
          <p:cNvPr id="228355" name="Rectangle 3"/>
          <p:cNvSpPr>
            <a:spLocks noChangeArrowheads="1"/>
          </p:cNvSpPr>
          <p:nvPr/>
        </p:nvSpPr>
        <p:spPr bwMode="auto">
          <a:xfrm>
            <a:off x="684213" y="4149725"/>
            <a:ext cx="18002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Etapa Pre-clínica</a:t>
            </a:r>
            <a:endParaRPr lang="en-US">
              <a:solidFill>
                <a:schemeClr val="bg1"/>
              </a:solidFill>
            </a:endParaRPr>
          </a:p>
        </p:txBody>
      </p:sp>
      <p:sp>
        <p:nvSpPr>
          <p:cNvPr id="228356" name="Rectangle 4"/>
          <p:cNvSpPr>
            <a:spLocks noChangeArrowheads="1"/>
          </p:cNvSpPr>
          <p:nvPr/>
        </p:nvSpPr>
        <p:spPr bwMode="auto">
          <a:xfrm>
            <a:off x="2628900"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1</a:t>
            </a:r>
            <a:endParaRPr lang="en-US">
              <a:solidFill>
                <a:schemeClr val="bg1"/>
              </a:solidFill>
            </a:endParaRPr>
          </a:p>
        </p:txBody>
      </p:sp>
      <p:sp>
        <p:nvSpPr>
          <p:cNvPr id="228357" name="Rectangle 5"/>
          <p:cNvSpPr>
            <a:spLocks noChangeArrowheads="1"/>
          </p:cNvSpPr>
          <p:nvPr/>
        </p:nvSpPr>
        <p:spPr bwMode="auto">
          <a:xfrm>
            <a:off x="3781425"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2</a:t>
            </a:r>
            <a:endParaRPr lang="en-US">
              <a:solidFill>
                <a:schemeClr val="bg1"/>
              </a:solidFill>
            </a:endParaRPr>
          </a:p>
        </p:txBody>
      </p:sp>
      <p:sp>
        <p:nvSpPr>
          <p:cNvPr id="228358" name="Rectangle 6"/>
          <p:cNvSpPr>
            <a:spLocks noChangeArrowheads="1"/>
          </p:cNvSpPr>
          <p:nvPr/>
        </p:nvSpPr>
        <p:spPr bwMode="auto">
          <a:xfrm>
            <a:off x="4932363" y="4149725"/>
            <a:ext cx="1008062" cy="1008063"/>
          </a:xfrm>
          <a:prstGeom prst="rect">
            <a:avLst/>
          </a:prstGeom>
          <a:solidFill>
            <a:schemeClr val="hlink"/>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3</a:t>
            </a:r>
            <a:endParaRPr lang="en-US">
              <a:solidFill>
                <a:schemeClr val="bg1"/>
              </a:solidFill>
            </a:endParaRPr>
          </a:p>
        </p:txBody>
      </p:sp>
      <p:sp>
        <p:nvSpPr>
          <p:cNvPr id="228359" name="Rectangle 7"/>
          <p:cNvSpPr>
            <a:spLocks noChangeArrowheads="1"/>
          </p:cNvSpPr>
          <p:nvPr/>
        </p:nvSpPr>
        <p:spPr bwMode="auto">
          <a:xfrm>
            <a:off x="6084888" y="4149725"/>
            <a:ext cx="22320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4</a:t>
            </a:r>
            <a:endParaRPr lang="en-US">
              <a:solidFill>
                <a:schemeClr val="bg1"/>
              </a:solidFill>
            </a:endParaRPr>
          </a:p>
        </p:txBody>
      </p:sp>
      <p:sp>
        <p:nvSpPr>
          <p:cNvPr id="228360" name="AutoShape 8"/>
          <p:cNvSpPr>
            <a:spLocks noChangeArrowheads="1"/>
          </p:cNvSpPr>
          <p:nvPr/>
        </p:nvSpPr>
        <p:spPr bwMode="auto">
          <a:xfrm>
            <a:off x="684213" y="5516563"/>
            <a:ext cx="7704137" cy="792162"/>
          </a:xfrm>
          <a:prstGeom prst="rightArrow">
            <a:avLst>
              <a:gd name="adj1" fmla="val 59120"/>
              <a:gd name="adj2" fmla="val 231655"/>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8362" name="Group 10"/>
          <p:cNvGrpSpPr>
            <a:grpSpLocks/>
          </p:cNvGrpSpPr>
          <p:nvPr/>
        </p:nvGrpSpPr>
        <p:grpSpPr bwMode="auto">
          <a:xfrm>
            <a:off x="1763713" y="2349500"/>
            <a:ext cx="1655762" cy="1654175"/>
            <a:chOff x="1111" y="1480"/>
            <a:chExt cx="1043" cy="1042"/>
          </a:xfrm>
        </p:grpSpPr>
        <p:sp>
          <p:nvSpPr>
            <p:cNvPr id="228363" name="AutoShape 11"/>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364" name="Text Box 12"/>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evaluar en humanos</a:t>
              </a:r>
              <a:endParaRPr lang="en-US">
                <a:solidFill>
                  <a:schemeClr val="bg1"/>
                </a:solidFill>
              </a:endParaRPr>
            </a:p>
          </p:txBody>
        </p:sp>
      </p:grpSp>
      <p:grpSp>
        <p:nvGrpSpPr>
          <p:cNvPr id="228365" name="Group 13"/>
          <p:cNvGrpSpPr>
            <a:grpSpLocks/>
          </p:cNvGrpSpPr>
          <p:nvPr/>
        </p:nvGrpSpPr>
        <p:grpSpPr bwMode="auto">
          <a:xfrm>
            <a:off x="5219700" y="2349500"/>
            <a:ext cx="1655763" cy="1654175"/>
            <a:chOff x="1111" y="1480"/>
            <a:chExt cx="1043" cy="1042"/>
          </a:xfrm>
        </p:grpSpPr>
        <p:sp>
          <p:nvSpPr>
            <p:cNvPr id="228366" name="AutoShape 14"/>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367" name="Text Box 15"/>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comercializar</a:t>
              </a:r>
              <a:endParaRPr lang="en-US">
                <a:solidFill>
                  <a:schemeClr val="bg1"/>
                </a:solidFill>
              </a:endParaRPr>
            </a:p>
          </p:txBody>
        </p:sp>
      </p:grpSp>
      <p:sp>
        <p:nvSpPr>
          <p:cNvPr id="228368" name="Text Box 16"/>
          <p:cNvSpPr txBox="1">
            <a:spLocks noChangeArrowheads="1"/>
          </p:cNvSpPr>
          <p:nvPr/>
        </p:nvSpPr>
        <p:spPr bwMode="auto">
          <a:xfrm>
            <a:off x="2640013" y="5232400"/>
            <a:ext cx="3300412" cy="284163"/>
          </a:xfrm>
          <a:prstGeom prst="rect">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1200" b="1">
                <a:solidFill>
                  <a:schemeClr val="bg1"/>
                </a:solidFill>
              </a:rPr>
              <a:t>INVESTIGACIÓN CLINICA</a:t>
            </a:r>
            <a:endParaRPr lang="en-US" sz="1200" b="1">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s-AR"/>
              <a:t>Estudios Clínicos Fase 3</a:t>
            </a:r>
          </a:p>
        </p:txBody>
      </p:sp>
      <p:sp>
        <p:nvSpPr>
          <p:cNvPr id="243715" name="Rectangle 3"/>
          <p:cNvSpPr>
            <a:spLocks noGrp="1" noChangeArrowheads="1"/>
          </p:cNvSpPr>
          <p:nvPr>
            <p:ph idx="1"/>
          </p:nvPr>
        </p:nvSpPr>
        <p:spPr/>
        <p:txBody>
          <a:bodyPr/>
          <a:lstStyle/>
          <a:p>
            <a:r>
              <a:rPr lang="es-ES" sz="2800"/>
              <a:t>Estudio terapéutico ampliado</a:t>
            </a:r>
          </a:p>
          <a:p>
            <a:r>
              <a:rPr lang="es-ES" sz="2800"/>
              <a:t>Evaluación a gran escala en un rango más amplio de pacientes (~ 200 – varios miles)</a:t>
            </a:r>
          </a:p>
          <a:p>
            <a:r>
              <a:rPr lang="es-ES" sz="2800"/>
              <a:t>Meses - años</a:t>
            </a:r>
          </a:p>
          <a:p>
            <a:r>
              <a:rPr lang="es-ES" sz="2800"/>
              <a:t>Eficacia y Seguridad</a:t>
            </a:r>
          </a:p>
          <a:p>
            <a:r>
              <a:rPr lang="es-ES" sz="2800"/>
              <a:t>Calidad de Vida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s-AR" sz="4400">
                <a:solidFill>
                  <a:schemeClr val="tx2"/>
                </a:solidFill>
              </a:rPr>
              <a:t>Desarrollo de Fármacos</a:t>
            </a:r>
            <a:endParaRPr lang="en-US" sz="4400">
              <a:solidFill>
                <a:schemeClr val="tx2"/>
              </a:solidFill>
            </a:endParaRPr>
          </a:p>
        </p:txBody>
      </p:sp>
      <p:sp>
        <p:nvSpPr>
          <p:cNvPr id="230403" name="Rectangle 3"/>
          <p:cNvSpPr>
            <a:spLocks noChangeArrowheads="1"/>
          </p:cNvSpPr>
          <p:nvPr/>
        </p:nvSpPr>
        <p:spPr bwMode="auto">
          <a:xfrm>
            <a:off x="684213" y="4149725"/>
            <a:ext cx="18002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Etapa Pre-clínica</a:t>
            </a:r>
            <a:endParaRPr lang="en-US">
              <a:solidFill>
                <a:schemeClr val="bg1"/>
              </a:solidFill>
            </a:endParaRPr>
          </a:p>
        </p:txBody>
      </p:sp>
      <p:sp>
        <p:nvSpPr>
          <p:cNvPr id="230404" name="Rectangle 4"/>
          <p:cNvSpPr>
            <a:spLocks noChangeArrowheads="1"/>
          </p:cNvSpPr>
          <p:nvPr/>
        </p:nvSpPr>
        <p:spPr bwMode="auto">
          <a:xfrm>
            <a:off x="2628900"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1</a:t>
            </a:r>
            <a:endParaRPr lang="en-US">
              <a:solidFill>
                <a:schemeClr val="bg1"/>
              </a:solidFill>
            </a:endParaRPr>
          </a:p>
        </p:txBody>
      </p:sp>
      <p:sp>
        <p:nvSpPr>
          <p:cNvPr id="230405" name="Rectangle 5"/>
          <p:cNvSpPr>
            <a:spLocks noChangeArrowheads="1"/>
          </p:cNvSpPr>
          <p:nvPr/>
        </p:nvSpPr>
        <p:spPr bwMode="auto">
          <a:xfrm>
            <a:off x="3781425"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2</a:t>
            </a:r>
            <a:endParaRPr lang="en-US">
              <a:solidFill>
                <a:schemeClr val="bg1"/>
              </a:solidFill>
            </a:endParaRPr>
          </a:p>
        </p:txBody>
      </p:sp>
      <p:sp>
        <p:nvSpPr>
          <p:cNvPr id="230406" name="Rectangle 6"/>
          <p:cNvSpPr>
            <a:spLocks noChangeArrowheads="1"/>
          </p:cNvSpPr>
          <p:nvPr/>
        </p:nvSpPr>
        <p:spPr bwMode="auto">
          <a:xfrm>
            <a:off x="4932363" y="4149725"/>
            <a:ext cx="1008062"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3</a:t>
            </a:r>
            <a:endParaRPr lang="en-US">
              <a:solidFill>
                <a:schemeClr val="bg1"/>
              </a:solidFill>
            </a:endParaRPr>
          </a:p>
        </p:txBody>
      </p:sp>
      <p:sp>
        <p:nvSpPr>
          <p:cNvPr id="230407" name="Rectangle 7"/>
          <p:cNvSpPr>
            <a:spLocks noChangeArrowheads="1"/>
          </p:cNvSpPr>
          <p:nvPr/>
        </p:nvSpPr>
        <p:spPr bwMode="auto">
          <a:xfrm>
            <a:off x="6084888" y="4149725"/>
            <a:ext cx="22320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4</a:t>
            </a:r>
            <a:endParaRPr lang="en-US">
              <a:solidFill>
                <a:schemeClr val="bg1"/>
              </a:solidFill>
            </a:endParaRPr>
          </a:p>
        </p:txBody>
      </p:sp>
      <p:sp>
        <p:nvSpPr>
          <p:cNvPr id="230408" name="AutoShape 8"/>
          <p:cNvSpPr>
            <a:spLocks noChangeArrowheads="1"/>
          </p:cNvSpPr>
          <p:nvPr/>
        </p:nvSpPr>
        <p:spPr bwMode="auto">
          <a:xfrm>
            <a:off x="684213" y="5516563"/>
            <a:ext cx="7704137" cy="792162"/>
          </a:xfrm>
          <a:prstGeom prst="rightArrow">
            <a:avLst>
              <a:gd name="adj1" fmla="val 59120"/>
              <a:gd name="adj2" fmla="val 231655"/>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0410" name="Group 10"/>
          <p:cNvGrpSpPr>
            <a:grpSpLocks/>
          </p:cNvGrpSpPr>
          <p:nvPr/>
        </p:nvGrpSpPr>
        <p:grpSpPr bwMode="auto">
          <a:xfrm>
            <a:off x="1763713" y="2349500"/>
            <a:ext cx="1655762" cy="1654175"/>
            <a:chOff x="1111" y="1480"/>
            <a:chExt cx="1043" cy="1042"/>
          </a:xfrm>
        </p:grpSpPr>
        <p:sp>
          <p:nvSpPr>
            <p:cNvPr id="230411" name="AutoShape 11"/>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412" name="Text Box 12"/>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evaluar en humanos</a:t>
              </a:r>
              <a:endParaRPr lang="en-US">
                <a:solidFill>
                  <a:schemeClr val="bg1"/>
                </a:solidFill>
              </a:endParaRPr>
            </a:p>
          </p:txBody>
        </p:sp>
      </p:grpSp>
      <p:grpSp>
        <p:nvGrpSpPr>
          <p:cNvPr id="230413" name="Group 13"/>
          <p:cNvGrpSpPr>
            <a:grpSpLocks/>
          </p:cNvGrpSpPr>
          <p:nvPr/>
        </p:nvGrpSpPr>
        <p:grpSpPr bwMode="auto">
          <a:xfrm>
            <a:off x="5219700" y="2349500"/>
            <a:ext cx="1655763" cy="1654175"/>
            <a:chOff x="1111" y="1480"/>
            <a:chExt cx="1043" cy="1042"/>
          </a:xfrm>
        </p:grpSpPr>
        <p:sp>
          <p:nvSpPr>
            <p:cNvPr id="230414" name="AutoShape 14"/>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chemeClr val="hlink"/>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415" name="Text Box 15"/>
            <p:cNvSpPr txBox="1">
              <a:spLocks noChangeArrowheads="1"/>
            </p:cNvSpPr>
            <p:nvPr/>
          </p:nvSpPr>
          <p:spPr bwMode="auto">
            <a:xfrm>
              <a:off x="1111" y="1525"/>
              <a:ext cx="1043" cy="756"/>
            </a:xfrm>
            <a:prstGeom prst="rect">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comercializar</a:t>
              </a:r>
              <a:endParaRPr lang="en-US">
                <a:solidFill>
                  <a:schemeClr val="bg1"/>
                </a:solidFill>
              </a:endParaRPr>
            </a:p>
          </p:txBody>
        </p:sp>
      </p:grpSp>
      <p:sp>
        <p:nvSpPr>
          <p:cNvPr id="230416" name="Text Box 16"/>
          <p:cNvSpPr txBox="1">
            <a:spLocks noChangeArrowheads="1"/>
          </p:cNvSpPr>
          <p:nvPr/>
        </p:nvSpPr>
        <p:spPr bwMode="auto">
          <a:xfrm>
            <a:off x="2640013" y="5232400"/>
            <a:ext cx="3300412" cy="284163"/>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1200" b="1">
                <a:solidFill>
                  <a:srgbClr val="333399"/>
                </a:solidFill>
              </a:rPr>
              <a:t>INVESTIGACIÓN CLINICA</a:t>
            </a:r>
            <a:endParaRPr lang="en-US" sz="1200" b="1">
              <a:solidFill>
                <a:srgbClr val="333399"/>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s-MX" dirty="0"/>
              <a:t>Hoja de Ruta</a:t>
            </a:r>
            <a:endParaRPr lang="en-US" dirty="0"/>
          </a:p>
        </p:txBody>
      </p:sp>
      <p:sp>
        <p:nvSpPr>
          <p:cNvPr id="294915" name="Rectangle 3"/>
          <p:cNvSpPr>
            <a:spLocks noGrp="1" noChangeArrowheads="1"/>
          </p:cNvSpPr>
          <p:nvPr>
            <p:ph idx="1"/>
          </p:nvPr>
        </p:nvSpPr>
        <p:spPr/>
        <p:txBody>
          <a:bodyPr/>
          <a:lstStyle/>
          <a:p>
            <a:pPr>
              <a:lnSpc>
                <a:spcPct val="90000"/>
              </a:lnSpc>
            </a:pPr>
            <a:r>
              <a:rPr lang="es-MX" dirty="0" smtClean="0"/>
              <a:t>Qué es la investigación clínica?</a:t>
            </a:r>
          </a:p>
          <a:p>
            <a:pPr>
              <a:lnSpc>
                <a:spcPct val="90000"/>
              </a:lnSpc>
            </a:pPr>
            <a:r>
              <a:rPr lang="es-MX" dirty="0" smtClean="0"/>
              <a:t>Desarrollo </a:t>
            </a:r>
            <a:r>
              <a:rPr lang="es-MX" dirty="0"/>
              <a:t>de Fármacos</a:t>
            </a:r>
          </a:p>
          <a:p>
            <a:pPr lvl="1">
              <a:lnSpc>
                <a:spcPct val="90000"/>
              </a:lnSpc>
            </a:pPr>
            <a:r>
              <a:rPr lang="es-MX" dirty="0"/>
              <a:t>Investigación Pre-clínica</a:t>
            </a:r>
          </a:p>
          <a:p>
            <a:pPr lvl="1">
              <a:lnSpc>
                <a:spcPct val="90000"/>
              </a:lnSpc>
            </a:pPr>
            <a:r>
              <a:rPr lang="es-MX" dirty="0"/>
              <a:t>Fases de la Investigación Clínica</a:t>
            </a:r>
          </a:p>
          <a:p>
            <a:pPr>
              <a:lnSpc>
                <a:spcPct val="90000"/>
              </a:lnSpc>
            </a:pPr>
            <a:r>
              <a:rPr lang="es-MX" dirty="0" err="1" smtClean="0"/>
              <a:t>Farmacovigilancia</a:t>
            </a:r>
            <a:endParaRPr lang="es-MX" dirty="0"/>
          </a:p>
          <a:p>
            <a:pPr>
              <a:lnSpc>
                <a:spcPct val="90000"/>
              </a:lnSpc>
            </a:pPr>
            <a:r>
              <a:rPr lang="es-MX" dirty="0" smtClean="0"/>
              <a:t>Buena </a:t>
            </a:r>
            <a:r>
              <a:rPr lang="es-MX" dirty="0"/>
              <a:t>Práctica Clínica</a:t>
            </a:r>
          </a:p>
          <a:p>
            <a:pPr>
              <a:lnSpc>
                <a:spcPct val="90000"/>
              </a:lnSpc>
            </a:pPr>
            <a:r>
              <a:rPr lang="es-MX" dirty="0"/>
              <a:t>Regulaciones Nacionales e Internacionales</a:t>
            </a:r>
          </a:p>
          <a:p>
            <a:pPr>
              <a:lnSpc>
                <a:spcPct val="90000"/>
              </a:lnSpc>
            </a:pPr>
            <a:r>
              <a:rPr lang="es-MX" dirty="0" smtClean="0"/>
              <a:t>Algunos </a:t>
            </a:r>
            <a:r>
              <a:rPr lang="es-MX" dirty="0"/>
              <a:t>datos para poner las cosas en contexto</a:t>
            </a:r>
          </a:p>
          <a:p>
            <a:pPr>
              <a:lnSpc>
                <a:spcPct val="90000"/>
              </a:lnSpc>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fontScale="90000"/>
          </a:bodyPr>
          <a:lstStyle/>
          <a:p>
            <a:r>
              <a:rPr lang="en-US"/>
              <a:t>NDA: </a:t>
            </a:r>
            <a:br>
              <a:rPr lang="en-US"/>
            </a:br>
            <a:r>
              <a:rPr lang="en-US" sz="3200"/>
              <a:t>New Drug Application</a:t>
            </a:r>
          </a:p>
        </p:txBody>
      </p:sp>
      <p:sp>
        <p:nvSpPr>
          <p:cNvPr id="245763" name="Rectangle 3"/>
          <p:cNvSpPr>
            <a:spLocks noGrp="1" noChangeArrowheads="1"/>
          </p:cNvSpPr>
          <p:nvPr>
            <p:ph idx="1"/>
          </p:nvPr>
        </p:nvSpPr>
        <p:spPr/>
        <p:txBody>
          <a:bodyPr/>
          <a:lstStyle/>
          <a:p>
            <a:r>
              <a:rPr lang="es-ES" sz="2800"/>
              <a:t>Pedido de aprobación a la FDA para comercializar el nuevo medicamento</a:t>
            </a:r>
          </a:p>
          <a:p>
            <a:r>
              <a:rPr lang="es-ES" sz="2800"/>
              <a:t>Información pre-clínica y clínica</a:t>
            </a:r>
          </a:p>
          <a:p>
            <a:r>
              <a:rPr lang="es-ES" sz="2800"/>
              <a:t>Revisión: 2-3 años</a:t>
            </a:r>
          </a:p>
          <a:p>
            <a:r>
              <a:rPr lang="es-ES" sz="2800"/>
              <a:t>Por Fast Track: 6 meses</a:t>
            </a:r>
          </a:p>
          <a:p>
            <a:endParaRPr lang="en-US" sz="2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normAutofit fontScale="90000"/>
          </a:bodyPr>
          <a:lstStyle/>
          <a:p>
            <a:r>
              <a:rPr lang="en-US"/>
              <a:t>NDA: </a:t>
            </a:r>
            <a:br>
              <a:rPr lang="en-US"/>
            </a:br>
            <a:r>
              <a:rPr lang="en-US" sz="3200"/>
              <a:t>New Drug Application </a:t>
            </a:r>
            <a:r>
              <a:rPr lang="en-US" sz="2000"/>
              <a:t>(cont.)</a:t>
            </a:r>
          </a:p>
        </p:txBody>
      </p:sp>
      <p:sp>
        <p:nvSpPr>
          <p:cNvPr id="247811" name="Rectangle 3"/>
          <p:cNvSpPr>
            <a:spLocks noGrp="1" noChangeArrowheads="1"/>
          </p:cNvSpPr>
          <p:nvPr>
            <p:ph idx="1"/>
          </p:nvPr>
        </p:nvSpPr>
        <p:spPr/>
        <p:txBody>
          <a:bodyPr/>
          <a:lstStyle/>
          <a:p>
            <a:r>
              <a:rPr lang="es-ES" sz="2800"/>
              <a:t>La FDA revisa la información y evalúa:</a:t>
            </a:r>
          </a:p>
          <a:p>
            <a:pPr lvl="1"/>
            <a:r>
              <a:rPr lang="es-ES" sz="2400"/>
              <a:t>Si la droga es o no segura y efectiva para su uso propuesto</a:t>
            </a:r>
          </a:p>
          <a:p>
            <a:pPr lvl="1"/>
            <a:r>
              <a:rPr lang="es-ES" sz="2400"/>
              <a:t>Si los beneficios son mayores a los riesgos.</a:t>
            </a:r>
          </a:p>
          <a:p>
            <a:pPr lvl="1"/>
            <a:r>
              <a:rPr lang="es-ES" sz="2400"/>
              <a:t>El contenido del inserto y la información en el envase</a:t>
            </a:r>
          </a:p>
          <a:p>
            <a:pPr lvl="1"/>
            <a:r>
              <a:rPr lang="es-ES" sz="2400"/>
              <a:t>Si los métodos de manufactura y control son apropiados para preservar la calidad de la medicación</a:t>
            </a:r>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s-AR" sz="4400">
                <a:solidFill>
                  <a:schemeClr val="tx2"/>
                </a:solidFill>
              </a:rPr>
              <a:t>Desarrollo de Fármacos</a:t>
            </a:r>
            <a:endParaRPr lang="en-US" sz="4400">
              <a:solidFill>
                <a:schemeClr val="tx2"/>
              </a:solidFill>
            </a:endParaRPr>
          </a:p>
        </p:txBody>
      </p:sp>
      <p:sp>
        <p:nvSpPr>
          <p:cNvPr id="232451" name="Rectangle 3"/>
          <p:cNvSpPr>
            <a:spLocks noChangeArrowheads="1"/>
          </p:cNvSpPr>
          <p:nvPr/>
        </p:nvSpPr>
        <p:spPr bwMode="auto">
          <a:xfrm>
            <a:off x="684213" y="4149725"/>
            <a:ext cx="18002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Etapa Pre-clínica</a:t>
            </a:r>
            <a:endParaRPr lang="en-US">
              <a:solidFill>
                <a:schemeClr val="bg1"/>
              </a:solidFill>
            </a:endParaRPr>
          </a:p>
        </p:txBody>
      </p:sp>
      <p:sp>
        <p:nvSpPr>
          <p:cNvPr id="232452" name="Rectangle 4"/>
          <p:cNvSpPr>
            <a:spLocks noChangeArrowheads="1"/>
          </p:cNvSpPr>
          <p:nvPr/>
        </p:nvSpPr>
        <p:spPr bwMode="auto">
          <a:xfrm>
            <a:off x="2628900"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1</a:t>
            </a:r>
            <a:endParaRPr lang="en-US">
              <a:solidFill>
                <a:schemeClr val="bg1"/>
              </a:solidFill>
            </a:endParaRPr>
          </a:p>
        </p:txBody>
      </p:sp>
      <p:sp>
        <p:nvSpPr>
          <p:cNvPr id="232453" name="Rectangle 5"/>
          <p:cNvSpPr>
            <a:spLocks noChangeArrowheads="1"/>
          </p:cNvSpPr>
          <p:nvPr/>
        </p:nvSpPr>
        <p:spPr bwMode="auto">
          <a:xfrm>
            <a:off x="3781425"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2</a:t>
            </a:r>
            <a:endParaRPr lang="en-US">
              <a:solidFill>
                <a:schemeClr val="bg1"/>
              </a:solidFill>
            </a:endParaRPr>
          </a:p>
        </p:txBody>
      </p:sp>
      <p:sp>
        <p:nvSpPr>
          <p:cNvPr id="232454" name="Rectangle 6"/>
          <p:cNvSpPr>
            <a:spLocks noChangeArrowheads="1"/>
          </p:cNvSpPr>
          <p:nvPr/>
        </p:nvSpPr>
        <p:spPr bwMode="auto">
          <a:xfrm>
            <a:off x="4932363" y="4149725"/>
            <a:ext cx="1008062"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3</a:t>
            </a:r>
            <a:endParaRPr lang="en-US">
              <a:solidFill>
                <a:schemeClr val="bg1"/>
              </a:solidFill>
            </a:endParaRPr>
          </a:p>
        </p:txBody>
      </p:sp>
      <p:sp>
        <p:nvSpPr>
          <p:cNvPr id="232455" name="Rectangle 7"/>
          <p:cNvSpPr>
            <a:spLocks noChangeArrowheads="1"/>
          </p:cNvSpPr>
          <p:nvPr/>
        </p:nvSpPr>
        <p:spPr bwMode="auto">
          <a:xfrm>
            <a:off x="6084888" y="4149725"/>
            <a:ext cx="2232025" cy="1008063"/>
          </a:xfrm>
          <a:prstGeom prst="rect">
            <a:avLst/>
          </a:prstGeom>
          <a:solidFill>
            <a:schemeClr val="hlink"/>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4</a:t>
            </a:r>
            <a:endParaRPr lang="en-US">
              <a:solidFill>
                <a:schemeClr val="bg1"/>
              </a:solidFill>
            </a:endParaRPr>
          </a:p>
        </p:txBody>
      </p:sp>
      <p:sp>
        <p:nvSpPr>
          <p:cNvPr id="232456" name="AutoShape 8"/>
          <p:cNvSpPr>
            <a:spLocks noChangeArrowheads="1"/>
          </p:cNvSpPr>
          <p:nvPr/>
        </p:nvSpPr>
        <p:spPr bwMode="auto">
          <a:xfrm>
            <a:off x="684213" y="5516563"/>
            <a:ext cx="7704137" cy="792162"/>
          </a:xfrm>
          <a:prstGeom prst="rightArrow">
            <a:avLst>
              <a:gd name="adj1" fmla="val 59120"/>
              <a:gd name="adj2" fmla="val 231655"/>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2458" name="Group 10"/>
          <p:cNvGrpSpPr>
            <a:grpSpLocks/>
          </p:cNvGrpSpPr>
          <p:nvPr/>
        </p:nvGrpSpPr>
        <p:grpSpPr bwMode="auto">
          <a:xfrm>
            <a:off x="1763713" y="2349500"/>
            <a:ext cx="1655762" cy="1654175"/>
            <a:chOff x="1111" y="1480"/>
            <a:chExt cx="1043" cy="1042"/>
          </a:xfrm>
        </p:grpSpPr>
        <p:sp>
          <p:nvSpPr>
            <p:cNvPr id="232459" name="AutoShape 11"/>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460" name="Text Box 12"/>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evaluar en humanos</a:t>
              </a:r>
              <a:endParaRPr lang="en-US">
                <a:solidFill>
                  <a:schemeClr val="bg1"/>
                </a:solidFill>
              </a:endParaRPr>
            </a:p>
          </p:txBody>
        </p:sp>
      </p:grpSp>
      <p:grpSp>
        <p:nvGrpSpPr>
          <p:cNvPr id="232461" name="Group 13"/>
          <p:cNvGrpSpPr>
            <a:grpSpLocks/>
          </p:cNvGrpSpPr>
          <p:nvPr/>
        </p:nvGrpSpPr>
        <p:grpSpPr bwMode="auto">
          <a:xfrm>
            <a:off x="5219700" y="2349500"/>
            <a:ext cx="1655763" cy="1654175"/>
            <a:chOff x="1111" y="1480"/>
            <a:chExt cx="1043" cy="1042"/>
          </a:xfrm>
        </p:grpSpPr>
        <p:sp>
          <p:nvSpPr>
            <p:cNvPr id="232462" name="AutoShape 14"/>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463" name="Text Box 15"/>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comercializar</a:t>
              </a:r>
              <a:endParaRPr lang="en-US">
                <a:solidFill>
                  <a:schemeClr val="bg1"/>
                </a:solidFill>
              </a:endParaRPr>
            </a:p>
          </p:txBody>
        </p:sp>
      </p:grpSp>
      <p:sp>
        <p:nvSpPr>
          <p:cNvPr id="232464" name="Text Box 16"/>
          <p:cNvSpPr txBox="1">
            <a:spLocks noChangeArrowheads="1"/>
          </p:cNvSpPr>
          <p:nvPr/>
        </p:nvSpPr>
        <p:spPr bwMode="auto">
          <a:xfrm>
            <a:off x="2640013" y="5232400"/>
            <a:ext cx="3300412" cy="284163"/>
          </a:xfrm>
          <a:prstGeom prst="rect">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1200" b="1">
                <a:solidFill>
                  <a:schemeClr val="bg1"/>
                </a:solidFill>
              </a:rPr>
              <a:t>INVESTIGACIÓN CLINICA</a:t>
            </a:r>
            <a:endParaRPr lang="en-US" sz="1200" b="1">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s-AR"/>
              <a:t>Estudios Clínicos Fase 4</a:t>
            </a:r>
          </a:p>
        </p:txBody>
      </p:sp>
      <p:sp>
        <p:nvSpPr>
          <p:cNvPr id="249859" name="Rectangle 3"/>
          <p:cNvSpPr>
            <a:spLocks noGrp="1" noChangeArrowheads="1"/>
          </p:cNvSpPr>
          <p:nvPr>
            <p:ph idx="1"/>
          </p:nvPr>
        </p:nvSpPr>
        <p:spPr/>
        <p:txBody>
          <a:bodyPr/>
          <a:lstStyle/>
          <a:p>
            <a:pPr>
              <a:lnSpc>
                <a:spcPct val="90000"/>
              </a:lnSpc>
            </a:pPr>
            <a:r>
              <a:rPr lang="es-ES" sz="2800"/>
              <a:t>Medicamento comercializado</a:t>
            </a:r>
          </a:p>
          <a:p>
            <a:pPr>
              <a:lnSpc>
                <a:spcPct val="90000"/>
              </a:lnSpc>
            </a:pPr>
            <a:r>
              <a:rPr lang="es-ES" sz="2800"/>
              <a:t>Mayor población, largo plazo</a:t>
            </a:r>
          </a:p>
          <a:p>
            <a:pPr>
              <a:lnSpc>
                <a:spcPct val="90000"/>
              </a:lnSpc>
            </a:pPr>
            <a:r>
              <a:rPr lang="es-ES" sz="2800"/>
              <a:t>Objetivos:</a:t>
            </a:r>
          </a:p>
          <a:p>
            <a:pPr lvl="1">
              <a:lnSpc>
                <a:spcPct val="90000"/>
              </a:lnSpc>
            </a:pPr>
            <a:r>
              <a:rPr lang="es-ES" sz="2400"/>
              <a:t>Efectos farmacológicos específicos</a:t>
            </a:r>
          </a:p>
          <a:p>
            <a:pPr lvl="1">
              <a:lnSpc>
                <a:spcPct val="90000"/>
              </a:lnSpc>
            </a:pPr>
            <a:r>
              <a:rPr lang="es-ES" sz="2400"/>
              <a:t>Incidencia de reacciones adversas</a:t>
            </a:r>
          </a:p>
          <a:p>
            <a:pPr lvl="1">
              <a:lnSpc>
                <a:spcPct val="90000"/>
              </a:lnSpc>
            </a:pPr>
            <a:r>
              <a:rPr lang="es-ES" sz="2400"/>
              <a:t>Efecto de la administración a largo plazo</a:t>
            </a:r>
          </a:p>
          <a:p>
            <a:pPr lvl="1">
              <a:lnSpc>
                <a:spcPct val="90000"/>
              </a:lnSpc>
            </a:pPr>
            <a:r>
              <a:rPr lang="es-ES" sz="2400"/>
              <a:t>Poblaciones especiales</a:t>
            </a:r>
          </a:p>
          <a:p>
            <a:pPr>
              <a:lnSpc>
                <a:spcPct val="90000"/>
              </a:lnSpc>
            </a:pPr>
            <a:r>
              <a:rPr lang="es-ES" sz="2800"/>
              <a:t>Los resultados podrían llevar a restricciones o retiro del mercado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s-AR"/>
              <a:t>Farmacovigilancia</a:t>
            </a:r>
          </a:p>
        </p:txBody>
      </p:sp>
      <p:sp>
        <p:nvSpPr>
          <p:cNvPr id="251907" name="Rectangle 3"/>
          <p:cNvSpPr>
            <a:spLocks noGrp="1" noChangeArrowheads="1"/>
          </p:cNvSpPr>
          <p:nvPr>
            <p:ph idx="1"/>
          </p:nvPr>
        </p:nvSpPr>
        <p:spPr/>
        <p:txBody>
          <a:bodyPr/>
          <a:lstStyle/>
          <a:p>
            <a:r>
              <a:rPr lang="es-ES" sz="2800"/>
              <a:t>Ciencia y actividades relacionadas con la detección, evaluación, comprensión y prevención de efectos adversos u otros posibles problemas relacionados con fármacos</a:t>
            </a:r>
          </a:p>
          <a:p>
            <a:pPr algn="r">
              <a:buFont typeface="Wingdings" pitchFamily="2" charset="2"/>
              <a:buNone/>
            </a:pPr>
            <a:r>
              <a:rPr lang="en-US" sz="2000"/>
              <a:t>OMS 2002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s-AR"/>
              <a:t>Farmacovigilancia </a:t>
            </a:r>
            <a:r>
              <a:rPr lang="es-AR" sz="2000"/>
              <a:t>(cont.)</a:t>
            </a:r>
          </a:p>
        </p:txBody>
      </p:sp>
      <p:sp>
        <p:nvSpPr>
          <p:cNvPr id="253955" name="Rectangle 3"/>
          <p:cNvSpPr>
            <a:spLocks noGrp="1" noChangeArrowheads="1"/>
          </p:cNvSpPr>
          <p:nvPr>
            <p:ph idx="1"/>
          </p:nvPr>
        </p:nvSpPr>
        <p:spPr/>
        <p:txBody>
          <a:bodyPr/>
          <a:lstStyle/>
          <a:p>
            <a:r>
              <a:rPr lang="es-ES" sz="2800"/>
              <a:t>Notificación, registro y evaluación sistemática de las reacciones adversas producidas por los medicamentos</a:t>
            </a:r>
          </a:p>
          <a:p>
            <a:r>
              <a:rPr lang="es-ES" sz="2800"/>
              <a:t>Espontánea vs. obligatoria</a:t>
            </a:r>
          </a:p>
          <a:p>
            <a:r>
              <a:rPr lang="es-ES" sz="2800"/>
              <a:t>Papel de la autoridad sanitaria</a:t>
            </a:r>
          </a:p>
          <a:p>
            <a:endParaRPr lang="en-US" sz="2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5202" name="Picture 274" descr="C:\Documents and Settings\chapmaae\Local Settings\Temporary Internet Files\Content.IE5\GDUNCTI7\dglxasset[1].aspx"/>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5650883" y="360296"/>
            <a:ext cx="1207117" cy="401704"/>
          </a:xfrm>
          <a:prstGeom prst="rect">
            <a:avLst/>
          </a:prstGeom>
          <a:noFill/>
        </p:spPr>
      </p:pic>
      <p:pic>
        <p:nvPicPr>
          <p:cNvPr id="303107" name="Picture 84"/>
          <p:cNvPicPr>
            <a:picLocks noChangeAspect="1" noChangeArrowheads="1"/>
          </p:cNvPicPr>
          <p:nvPr/>
        </p:nvPicPr>
        <p:blipFill>
          <a:blip r:embed="rId4">
            <a:lum bright="20000" contrast="-20000"/>
            <a:extLst>
              <a:ext uri="{28A0092B-C50C-407E-A947-70E740481C1C}">
                <a14:useLocalDpi xmlns:a14="http://schemas.microsoft.com/office/drawing/2010/main" val="0"/>
              </a:ext>
            </a:extLst>
          </a:blip>
          <a:srcRect l="19048" t="15881" r="23810" b="14244"/>
          <a:stretch>
            <a:fillRect/>
          </a:stretch>
        </p:blipFill>
        <p:spPr bwMode="auto">
          <a:xfrm>
            <a:off x="1828800" y="4876800"/>
            <a:ext cx="685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08" name="Picture 84"/>
          <p:cNvPicPr>
            <a:picLocks noChangeAspect="1" noChangeArrowheads="1"/>
          </p:cNvPicPr>
          <p:nvPr/>
        </p:nvPicPr>
        <p:blipFill>
          <a:blip r:embed="rId5" cstate="print">
            <a:lum bright="20000" contrast="-20000"/>
            <a:extLst>
              <a:ext uri="{28A0092B-C50C-407E-A947-70E740481C1C}">
                <a14:useLocalDpi xmlns:a14="http://schemas.microsoft.com/office/drawing/2010/main" val="0"/>
              </a:ext>
            </a:extLst>
          </a:blip>
          <a:srcRect l="19048" t="15881" r="23810" b="14244"/>
          <a:stretch>
            <a:fillRect/>
          </a:stretch>
        </p:blipFill>
        <p:spPr bwMode="auto">
          <a:xfrm>
            <a:off x="5445125" y="5410200"/>
            <a:ext cx="65087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09" name="Picture 84"/>
          <p:cNvPicPr>
            <a:picLocks noChangeAspect="1" noChangeArrowheads="1"/>
          </p:cNvPicPr>
          <p:nvPr/>
        </p:nvPicPr>
        <p:blipFill>
          <a:blip r:embed="rId6">
            <a:lum bright="20000" contrast="-20000"/>
            <a:extLst>
              <a:ext uri="{28A0092B-C50C-407E-A947-70E740481C1C}">
                <a14:useLocalDpi xmlns:a14="http://schemas.microsoft.com/office/drawing/2010/main" val="0"/>
              </a:ext>
            </a:extLst>
          </a:blip>
          <a:srcRect l="19048" t="15881" r="23810" b="14244"/>
          <a:stretch>
            <a:fillRect/>
          </a:stretch>
        </p:blipFill>
        <p:spPr bwMode="auto">
          <a:xfrm>
            <a:off x="6934200" y="901700"/>
            <a:ext cx="8382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10" name="Picture 6" descr="MC900439598[1]"/>
          <p:cNvPicPr>
            <a:picLocks noChangeAspect="1" noChangeArrowheads="1"/>
          </p:cNvPicPr>
          <p:nvPr/>
        </p:nvPicPr>
        <p:blipFill>
          <a:blip r:embed="rId7">
            <a:lum bright="44000" contrast="-46000"/>
            <a:extLst>
              <a:ext uri="{28A0092B-C50C-407E-A947-70E740481C1C}">
                <a14:useLocalDpi xmlns:a14="http://schemas.microsoft.com/office/drawing/2010/main" val="0"/>
              </a:ext>
            </a:extLst>
          </a:blip>
          <a:srcRect/>
          <a:stretch>
            <a:fillRect/>
          </a:stretch>
        </p:blipFill>
        <p:spPr bwMode="auto">
          <a:xfrm>
            <a:off x="4876800" y="2514600"/>
            <a:ext cx="45720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11" name="Picture 92" descr="family2.png"/>
          <p:cNvPicPr>
            <a:picLocks noChangeAspect="1"/>
          </p:cNvPicPr>
          <p:nvPr/>
        </p:nvPicPr>
        <p:blipFill>
          <a:blip r:embed="rId8">
            <a:lum bright="10000" contrast="-10000"/>
            <a:extLst>
              <a:ext uri="{28A0092B-C50C-407E-A947-70E740481C1C}">
                <a14:useLocalDpi xmlns:a14="http://schemas.microsoft.com/office/drawing/2010/main" val="0"/>
              </a:ext>
            </a:extLst>
          </a:blip>
          <a:srcRect/>
          <a:stretch>
            <a:fillRect/>
          </a:stretch>
        </p:blipFill>
        <p:spPr bwMode="auto">
          <a:xfrm>
            <a:off x="2895600" y="5105400"/>
            <a:ext cx="1925638"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3112" name="Group 82"/>
          <p:cNvGrpSpPr>
            <a:grpSpLocks/>
          </p:cNvGrpSpPr>
          <p:nvPr/>
        </p:nvGrpSpPr>
        <p:grpSpPr bwMode="auto">
          <a:xfrm>
            <a:off x="533400" y="217488"/>
            <a:ext cx="8262938" cy="6370637"/>
            <a:chOff x="533400" y="217488"/>
            <a:chExt cx="8262939" cy="6370955"/>
          </a:xfrm>
        </p:grpSpPr>
        <p:grpSp>
          <p:nvGrpSpPr>
            <p:cNvPr id="303113" name="Group 210"/>
            <p:cNvGrpSpPr>
              <a:grpSpLocks/>
            </p:cNvGrpSpPr>
            <p:nvPr/>
          </p:nvGrpSpPr>
          <p:grpSpPr bwMode="auto">
            <a:xfrm>
              <a:off x="533400" y="217488"/>
              <a:ext cx="8262939" cy="6007100"/>
              <a:chOff x="432" y="137"/>
              <a:chExt cx="5205" cy="3784"/>
            </a:xfrm>
          </p:grpSpPr>
          <p:sp>
            <p:nvSpPr>
              <p:cNvPr id="303114" name="Freeform 10"/>
              <p:cNvSpPr>
                <a:spLocks/>
              </p:cNvSpPr>
              <p:nvPr/>
            </p:nvSpPr>
            <p:spPr bwMode="auto">
              <a:xfrm>
                <a:off x="3035" y="206"/>
                <a:ext cx="120" cy="209"/>
              </a:xfrm>
              <a:custGeom>
                <a:avLst/>
                <a:gdLst>
                  <a:gd name="T0" fmla="*/ 0 w 240"/>
                  <a:gd name="T1" fmla="*/ 24 h 418"/>
                  <a:gd name="T2" fmla="*/ 2 w 240"/>
                  <a:gd name="T3" fmla="*/ 26 h 418"/>
                  <a:gd name="T4" fmla="*/ 5 w 240"/>
                  <a:gd name="T5" fmla="*/ 26 h 418"/>
                  <a:gd name="T6" fmla="*/ 7 w 240"/>
                  <a:gd name="T7" fmla="*/ 25 h 418"/>
                  <a:gd name="T8" fmla="*/ 9 w 240"/>
                  <a:gd name="T9" fmla="*/ 24 h 418"/>
                  <a:gd name="T10" fmla="*/ 11 w 240"/>
                  <a:gd name="T11" fmla="*/ 23 h 418"/>
                  <a:gd name="T12" fmla="*/ 12 w 240"/>
                  <a:gd name="T13" fmla="*/ 21 h 418"/>
                  <a:gd name="T14" fmla="*/ 14 w 240"/>
                  <a:gd name="T15" fmla="*/ 19 h 418"/>
                  <a:gd name="T16" fmla="*/ 15 w 240"/>
                  <a:gd name="T17" fmla="*/ 17 h 418"/>
                  <a:gd name="T18" fmla="*/ 15 w 240"/>
                  <a:gd name="T19" fmla="*/ 14 h 418"/>
                  <a:gd name="T20" fmla="*/ 15 w 240"/>
                  <a:gd name="T21" fmla="*/ 13 h 418"/>
                  <a:gd name="T22" fmla="*/ 15 w 240"/>
                  <a:gd name="T23" fmla="*/ 11 h 418"/>
                  <a:gd name="T24" fmla="*/ 15 w 240"/>
                  <a:gd name="T25" fmla="*/ 9 h 418"/>
                  <a:gd name="T26" fmla="*/ 14 w 240"/>
                  <a:gd name="T27" fmla="*/ 7 h 418"/>
                  <a:gd name="T28" fmla="*/ 13 w 240"/>
                  <a:gd name="T29" fmla="*/ 5 h 418"/>
                  <a:gd name="T30" fmla="*/ 11 w 240"/>
                  <a:gd name="T31" fmla="*/ 3 h 418"/>
                  <a:gd name="T32" fmla="*/ 9 w 240"/>
                  <a:gd name="T33" fmla="*/ 2 h 418"/>
                  <a:gd name="T34" fmla="*/ 7 w 240"/>
                  <a:gd name="T35" fmla="*/ 0 h 418"/>
                  <a:gd name="T36" fmla="*/ 6 w 240"/>
                  <a:gd name="T37" fmla="*/ 3 h 418"/>
                  <a:gd name="T38" fmla="*/ 7 w 240"/>
                  <a:gd name="T39" fmla="*/ 5 h 418"/>
                  <a:gd name="T40" fmla="*/ 9 w 240"/>
                  <a:gd name="T41" fmla="*/ 6 h 418"/>
                  <a:gd name="T42" fmla="*/ 10 w 240"/>
                  <a:gd name="T43" fmla="*/ 7 h 418"/>
                  <a:gd name="T44" fmla="*/ 11 w 240"/>
                  <a:gd name="T45" fmla="*/ 9 h 418"/>
                  <a:gd name="T46" fmla="*/ 12 w 240"/>
                  <a:gd name="T47" fmla="*/ 11 h 418"/>
                  <a:gd name="T48" fmla="*/ 12 w 240"/>
                  <a:gd name="T49" fmla="*/ 13 h 418"/>
                  <a:gd name="T50" fmla="*/ 12 w 240"/>
                  <a:gd name="T51" fmla="*/ 13 h 418"/>
                  <a:gd name="T52" fmla="*/ 11 w 240"/>
                  <a:gd name="T53" fmla="*/ 15 h 418"/>
                  <a:gd name="T54" fmla="*/ 11 w 240"/>
                  <a:gd name="T55" fmla="*/ 18 h 418"/>
                  <a:gd name="T56" fmla="*/ 9 w 240"/>
                  <a:gd name="T57" fmla="*/ 19 h 418"/>
                  <a:gd name="T58" fmla="*/ 8 w 240"/>
                  <a:gd name="T59" fmla="*/ 21 h 418"/>
                  <a:gd name="T60" fmla="*/ 6 w 240"/>
                  <a:gd name="T61" fmla="*/ 22 h 418"/>
                  <a:gd name="T62" fmla="*/ 4 w 240"/>
                  <a:gd name="T63" fmla="*/ 23 h 418"/>
                  <a:gd name="T64" fmla="*/ 3 w 240"/>
                  <a:gd name="T65" fmla="*/ 23 h 418"/>
                  <a:gd name="T66" fmla="*/ 0 w 240"/>
                  <a:gd name="T67" fmla="*/ 24 h 4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418"/>
                  <a:gd name="T104" fmla="*/ 240 w 240"/>
                  <a:gd name="T105" fmla="*/ 418 h 4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418">
                    <a:moveTo>
                      <a:pt x="0" y="369"/>
                    </a:moveTo>
                    <a:lnTo>
                      <a:pt x="28" y="418"/>
                    </a:lnTo>
                    <a:lnTo>
                      <a:pt x="66" y="409"/>
                    </a:lnTo>
                    <a:lnTo>
                      <a:pt x="102" y="396"/>
                    </a:lnTo>
                    <a:lnTo>
                      <a:pt x="134" y="377"/>
                    </a:lnTo>
                    <a:lnTo>
                      <a:pt x="164" y="356"/>
                    </a:lnTo>
                    <a:lnTo>
                      <a:pt x="191" y="329"/>
                    </a:lnTo>
                    <a:lnTo>
                      <a:pt x="211" y="300"/>
                    </a:lnTo>
                    <a:lnTo>
                      <a:pt x="226" y="268"/>
                    </a:lnTo>
                    <a:lnTo>
                      <a:pt x="236" y="235"/>
                    </a:lnTo>
                    <a:lnTo>
                      <a:pt x="240" y="201"/>
                    </a:lnTo>
                    <a:lnTo>
                      <a:pt x="238" y="166"/>
                    </a:lnTo>
                    <a:lnTo>
                      <a:pt x="230" y="133"/>
                    </a:lnTo>
                    <a:lnTo>
                      <a:pt x="215" y="101"/>
                    </a:lnTo>
                    <a:lnTo>
                      <a:pt x="196" y="70"/>
                    </a:lnTo>
                    <a:lnTo>
                      <a:pt x="172" y="44"/>
                    </a:lnTo>
                    <a:lnTo>
                      <a:pt x="143" y="21"/>
                    </a:lnTo>
                    <a:lnTo>
                      <a:pt x="111" y="0"/>
                    </a:lnTo>
                    <a:lnTo>
                      <a:pt x="83" y="50"/>
                    </a:lnTo>
                    <a:lnTo>
                      <a:pt x="111" y="66"/>
                    </a:lnTo>
                    <a:lnTo>
                      <a:pt x="136" y="86"/>
                    </a:lnTo>
                    <a:lnTo>
                      <a:pt x="157" y="110"/>
                    </a:lnTo>
                    <a:lnTo>
                      <a:pt x="172" y="136"/>
                    </a:lnTo>
                    <a:lnTo>
                      <a:pt x="181" y="165"/>
                    </a:lnTo>
                    <a:lnTo>
                      <a:pt x="185" y="194"/>
                    </a:lnTo>
                    <a:lnTo>
                      <a:pt x="183" y="223"/>
                    </a:lnTo>
                    <a:lnTo>
                      <a:pt x="175" y="252"/>
                    </a:lnTo>
                    <a:lnTo>
                      <a:pt x="162" y="278"/>
                    </a:lnTo>
                    <a:lnTo>
                      <a:pt x="143" y="303"/>
                    </a:lnTo>
                    <a:lnTo>
                      <a:pt x="121" y="325"/>
                    </a:lnTo>
                    <a:lnTo>
                      <a:pt x="94" y="342"/>
                    </a:lnTo>
                    <a:lnTo>
                      <a:pt x="64" y="357"/>
                    </a:lnTo>
                    <a:lnTo>
                      <a:pt x="34" y="366"/>
                    </a:lnTo>
                    <a:lnTo>
                      <a:pt x="0" y="369"/>
                    </a:lnTo>
                    <a:close/>
                  </a:path>
                </a:pathLst>
              </a:custGeom>
              <a:solidFill>
                <a:srgbClr val="FFFFFF"/>
              </a:solidFill>
              <a:ln w="2">
                <a:solidFill>
                  <a:srgbClr val="000000"/>
                </a:solidFill>
                <a:prstDash val="solid"/>
                <a:round/>
                <a:headEnd/>
                <a:tailEnd/>
              </a:ln>
            </p:spPr>
            <p:txBody>
              <a:bodyPr/>
              <a:lstStyle/>
              <a:p>
                <a:endParaRPr lang="en-US"/>
              </a:p>
            </p:txBody>
          </p:sp>
          <p:sp>
            <p:nvSpPr>
              <p:cNvPr id="303115" name="Freeform 11"/>
              <p:cNvSpPr>
                <a:spLocks noEditPoints="1"/>
              </p:cNvSpPr>
              <p:nvPr/>
            </p:nvSpPr>
            <p:spPr bwMode="auto">
              <a:xfrm>
                <a:off x="2831" y="352"/>
                <a:ext cx="264" cy="105"/>
              </a:xfrm>
              <a:custGeom>
                <a:avLst/>
                <a:gdLst>
                  <a:gd name="T0" fmla="*/ 1 w 528"/>
                  <a:gd name="T1" fmla="*/ 10 h 211"/>
                  <a:gd name="T2" fmla="*/ 31 w 528"/>
                  <a:gd name="T3" fmla="*/ 10 h 211"/>
                  <a:gd name="T4" fmla="*/ 25 w 528"/>
                  <a:gd name="T5" fmla="*/ 2 h 211"/>
                  <a:gd name="T6" fmla="*/ 7 w 528"/>
                  <a:gd name="T7" fmla="*/ 2 h 211"/>
                  <a:gd name="T8" fmla="*/ 1 w 528"/>
                  <a:gd name="T9" fmla="*/ 10 h 211"/>
                  <a:gd name="T10" fmla="*/ 13 w 528"/>
                  <a:gd name="T11" fmla="*/ 2 h 211"/>
                  <a:gd name="T12" fmla="*/ 19 w 528"/>
                  <a:gd name="T13" fmla="*/ 2 h 211"/>
                  <a:gd name="T14" fmla="*/ 19 w 528"/>
                  <a:gd name="T15" fmla="*/ 0 h 211"/>
                  <a:gd name="T16" fmla="*/ 13 w 528"/>
                  <a:gd name="T17" fmla="*/ 0 h 211"/>
                  <a:gd name="T18" fmla="*/ 13 w 528"/>
                  <a:gd name="T19" fmla="*/ 2 h 211"/>
                  <a:gd name="T20" fmla="*/ 4 w 528"/>
                  <a:gd name="T21" fmla="*/ 0 h 211"/>
                  <a:gd name="T22" fmla="*/ 28 w 528"/>
                  <a:gd name="T23" fmla="*/ 0 h 211"/>
                  <a:gd name="T24" fmla="*/ 28 w 528"/>
                  <a:gd name="T25" fmla="*/ 0 h 211"/>
                  <a:gd name="T26" fmla="*/ 4 w 528"/>
                  <a:gd name="T27" fmla="*/ 0 h 211"/>
                  <a:gd name="T28" fmla="*/ 4 w 528"/>
                  <a:gd name="T29" fmla="*/ 0 h 211"/>
                  <a:gd name="T30" fmla="*/ 0 w 528"/>
                  <a:gd name="T31" fmla="*/ 13 h 211"/>
                  <a:gd name="T32" fmla="*/ 33 w 528"/>
                  <a:gd name="T33" fmla="*/ 13 h 211"/>
                  <a:gd name="T34" fmla="*/ 33 w 528"/>
                  <a:gd name="T35" fmla="*/ 10 h 211"/>
                  <a:gd name="T36" fmla="*/ 0 w 528"/>
                  <a:gd name="T37" fmla="*/ 10 h 211"/>
                  <a:gd name="T38" fmla="*/ 0 w 528"/>
                  <a:gd name="T39" fmla="*/ 13 h 2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8"/>
                  <a:gd name="T61" fmla="*/ 0 h 211"/>
                  <a:gd name="T62" fmla="*/ 528 w 528"/>
                  <a:gd name="T63" fmla="*/ 211 h 2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8" h="211">
                    <a:moveTo>
                      <a:pt x="24" y="168"/>
                    </a:moveTo>
                    <a:lnTo>
                      <a:pt x="503" y="168"/>
                    </a:lnTo>
                    <a:lnTo>
                      <a:pt x="407" y="42"/>
                    </a:lnTo>
                    <a:lnTo>
                      <a:pt x="120" y="42"/>
                    </a:lnTo>
                    <a:lnTo>
                      <a:pt x="24" y="168"/>
                    </a:lnTo>
                    <a:close/>
                    <a:moveTo>
                      <a:pt x="215" y="42"/>
                    </a:moveTo>
                    <a:lnTo>
                      <a:pt x="311" y="42"/>
                    </a:lnTo>
                    <a:lnTo>
                      <a:pt x="311" y="10"/>
                    </a:lnTo>
                    <a:lnTo>
                      <a:pt x="215" y="10"/>
                    </a:lnTo>
                    <a:lnTo>
                      <a:pt x="215" y="42"/>
                    </a:lnTo>
                    <a:close/>
                    <a:moveTo>
                      <a:pt x="71" y="10"/>
                    </a:moveTo>
                    <a:lnTo>
                      <a:pt x="454" y="10"/>
                    </a:lnTo>
                    <a:lnTo>
                      <a:pt x="454" y="0"/>
                    </a:lnTo>
                    <a:lnTo>
                      <a:pt x="71" y="0"/>
                    </a:lnTo>
                    <a:lnTo>
                      <a:pt x="71" y="10"/>
                    </a:lnTo>
                    <a:close/>
                    <a:moveTo>
                      <a:pt x="0" y="211"/>
                    </a:moveTo>
                    <a:lnTo>
                      <a:pt x="528" y="211"/>
                    </a:lnTo>
                    <a:lnTo>
                      <a:pt x="528" y="168"/>
                    </a:lnTo>
                    <a:lnTo>
                      <a:pt x="0" y="168"/>
                    </a:lnTo>
                    <a:lnTo>
                      <a:pt x="0" y="211"/>
                    </a:lnTo>
                    <a:close/>
                  </a:path>
                </a:pathLst>
              </a:custGeom>
              <a:solidFill>
                <a:srgbClr val="FFFFFF"/>
              </a:solidFill>
              <a:ln w="2">
                <a:solidFill>
                  <a:srgbClr val="000000"/>
                </a:solidFill>
                <a:prstDash val="solid"/>
                <a:round/>
                <a:headEnd/>
                <a:tailEnd/>
              </a:ln>
            </p:spPr>
            <p:txBody>
              <a:bodyPr/>
              <a:lstStyle/>
              <a:p>
                <a:endParaRPr lang="en-US"/>
              </a:p>
            </p:txBody>
          </p:sp>
          <p:sp>
            <p:nvSpPr>
              <p:cNvPr id="303116" name="Freeform 12"/>
              <p:cNvSpPr>
                <a:spLocks noEditPoints="1"/>
              </p:cNvSpPr>
              <p:nvPr/>
            </p:nvSpPr>
            <p:spPr bwMode="auto">
              <a:xfrm>
                <a:off x="2957" y="137"/>
                <a:ext cx="170" cy="185"/>
              </a:xfrm>
              <a:custGeom>
                <a:avLst/>
                <a:gdLst>
                  <a:gd name="T0" fmla="*/ 3 w 340"/>
                  <a:gd name="T1" fmla="*/ 17 h 370"/>
                  <a:gd name="T2" fmla="*/ 11 w 340"/>
                  <a:gd name="T3" fmla="*/ 20 h 370"/>
                  <a:gd name="T4" fmla="*/ 12 w 340"/>
                  <a:gd name="T5" fmla="*/ 17 h 370"/>
                  <a:gd name="T6" fmla="*/ 5 w 340"/>
                  <a:gd name="T7" fmla="*/ 12 h 370"/>
                  <a:gd name="T8" fmla="*/ 3 w 340"/>
                  <a:gd name="T9" fmla="*/ 17 h 370"/>
                  <a:gd name="T10" fmla="*/ 0 w 340"/>
                  <a:gd name="T11" fmla="*/ 20 h 370"/>
                  <a:gd name="T12" fmla="*/ 7 w 340"/>
                  <a:gd name="T13" fmla="*/ 23 h 370"/>
                  <a:gd name="T14" fmla="*/ 10 w 340"/>
                  <a:gd name="T15" fmla="*/ 20 h 370"/>
                  <a:gd name="T16" fmla="*/ 3 w 340"/>
                  <a:gd name="T17" fmla="*/ 17 h 370"/>
                  <a:gd name="T18" fmla="*/ 0 w 340"/>
                  <a:gd name="T19" fmla="*/ 20 h 370"/>
                  <a:gd name="T20" fmla="*/ 5 w 340"/>
                  <a:gd name="T21" fmla="*/ 13 h 370"/>
                  <a:gd name="T22" fmla="*/ 12 w 340"/>
                  <a:gd name="T23" fmla="*/ 17 h 370"/>
                  <a:gd name="T24" fmla="*/ 20 w 340"/>
                  <a:gd name="T25" fmla="*/ 6 h 370"/>
                  <a:gd name="T26" fmla="*/ 12 w 340"/>
                  <a:gd name="T27" fmla="*/ 3 h 370"/>
                  <a:gd name="T28" fmla="*/ 5 w 340"/>
                  <a:gd name="T29" fmla="*/ 13 h 370"/>
                  <a:gd name="T30" fmla="*/ 13 w 340"/>
                  <a:gd name="T31" fmla="*/ 3 h 370"/>
                  <a:gd name="T32" fmla="*/ 20 w 340"/>
                  <a:gd name="T33" fmla="*/ 6 h 370"/>
                  <a:gd name="T34" fmla="*/ 20 w 340"/>
                  <a:gd name="T35" fmla="*/ 6 h 370"/>
                  <a:gd name="T36" fmla="*/ 14 w 340"/>
                  <a:gd name="T37" fmla="*/ 3 h 370"/>
                  <a:gd name="T38" fmla="*/ 13 w 340"/>
                  <a:gd name="T39" fmla="*/ 3 h 370"/>
                  <a:gd name="T40" fmla="*/ 14 w 340"/>
                  <a:gd name="T41" fmla="*/ 3 h 370"/>
                  <a:gd name="T42" fmla="*/ 20 w 340"/>
                  <a:gd name="T43" fmla="*/ 5 h 370"/>
                  <a:gd name="T44" fmla="*/ 21 w 340"/>
                  <a:gd name="T45" fmla="*/ 2 h 370"/>
                  <a:gd name="T46" fmla="*/ 17 w 340"/>
                  <a:gd name="T47" fmla="*/ 0 h 370"/>
                  <a:gd name="T48" fmla="*/ 14 w 340"/>
                  <a:gd name="T49" fmla="*/ 3 h 3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0"/>
                  <a:gd name="T76" fmla="*/ 0 h 370"/>
                  <a:gd name="T77" fmla="*/ 340 w 340"/>
                  <a:gd name="T78" fmla="*/ 370 h 3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0" h="370">
                    <a:moveTo>
                      <a:pt x="38" y="258"/>
                    </a:moveTo>
                    <a:lnTo>
                      <a:pt x="166" y="313"/>
                    </a:lnTo>
                    <a:lnTo>
                      <a:pt x="204" y="262"/>
                    </a:lnTo>
                    <a:lnTo>
                      <a:pt x="78" y="205"/>
                    </a:lnTo>
                    <a:lnTo>
                      <a:pt x="38" y="258"/>
                    </a:lnTo>
                    <a:close/>
                    <a:moveTo>
                      <a:pt x="0" y="320"/>
                    </a:moveTo>
                    <a:lnTo>
                      <a:pt x="114" y="370"/>
                    </a:lnTo>
                    <a:lnTo>
                      <a:pt x="159" y="310"/>
                    </a:lnTo>
                    <a:lnTo>
                      <a:pt x="46" y="261"/>
                    </a:lnTo>
                    <a:lnTo>
                      <a:pt x="0" y="320"/>
                    </a:lnTo>
                    <a:close/>
                    <a:moveTo>
                      <a:pt x="85" y="208"/>
                    </a:moveTo>
                    <a:lnTo>
                      <a:pt x="199" y="258"/>
                    </a:lnTo>
                    <a:lnTo>
                      <a:pt x="319" y="98"/>
                    </a:lnTo>
                    <a:lnTo>
                      <a:pt x="206" y="47"/>
                    </a:lnTo>
                    <a:lnTo>
                      <a:pt x="85" y="208"/>
                    </a:lnTo>
                    <a:close/>
                    <a:moveTo>
                      <a:pt x="216" y="52"/>
                    </a:moveTo>
                    <a:lnTo>
                      <a:pt x="306" y="93"/>
                    </a:lnTo>
                    <a:lnTo>
                      <a:pt x="316" y="82"/>
                    </a:lnTo>
                    <a:lnTo>
                      <a:pt x="225" y="41"/>
                    </a:lnTo>
                    <a:lnTo>
                      <a:pt x="216" y="52"/>
                    </a:lnTo>
                    <a:close/>
                    <a:moveTo>
                      <a:pt x="234" y="45"/>
                    </a:moveTo>
                    <a:lnTo>
                      <a:pt x="306" y="77"/>
                    </a:lnTo>
                    <a:lnTo>
                      <a:pt x="340" y="32"/>
                    </a:lnTo>
                    <a:lnTo>
                      <a:pt x="266" y="0"/>
                    </a:lnTo>
                    <a:lnTo>
                      <a:pt x="23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17" name="Line 13"/>
              <p:cNvSpPr>
                <a:spLocks noChangeShapeType="1"/>
              </p:cNvSpPr>
              <p:nvPr/>
            </p:nvSpPr>
            <p:spPr bwMode="auto">
              <a:xfrm>
                <a:off x="2984" y="254"/>
                <a:ext cx="63" cy="29"/>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18" name="Line 14"/>
              <p:cNvSpPr>
                <a:spLocks noChangeShapeType="1"/>
              </p:cNvSpPr>
              <p:nvPr/>
            </p:nvSpPr>
            <p:spPr bwMode="auto">
              <a:xfrm>
                <a:off x="2987" y="251"/>
                <a:ext cx="63" cy="28"/>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19" name="Freeform 15"/>
              <p:cNvSpPr>
                <a:spLocks/>
              </p:cNvSpPr>
              <p:nvPr/>
            </p:nvSpPr>
            <p:spPr bwMode="auto">
              <a:xfrm>
                <a:off x="2976" y="240"/>
                <a:ext cx="83" cy="54"/>
              </a:xfrm>
              <a:custGeom>
                <a:avLst/>
                <a:gdLst>
                  <a:gd name="T0" fmla="*/ 0 w 166"/>
                  <a:gd name="T1" fmla="*/ 3 h 108"/>
                  <a:gd name="T2" fmla="*/ 8 w 166"/>
                  <a:gd name="T3" fmla="*/ 7 h 108"/>
                  <a:gd name="T4" fmla="*/ 10 w 166"/>
                  <a:gd name="T5" fmla="*/ 3 h 108"/>
                  <a:gd name="T6" fmla="*/ 3 w 166"/>
                  <a:gd name="T7" fmla="*/ 0 h 108"/>
                  <a:gd name="T8" fmla="*/ 0 w 166"/>
                  <a:gd name="T9" fmla="*/ 3 h 108"/>
                  <a:gd name="T10" fmla="*/ 0 60000 65536"/>
                  <a:gd name="T11" fmla="*/ 0 60000 65536"/>
                  <a:gd name="T12" fmla="*/ 0 60000 65536"/>
                  <a:gd name="T13" fmla="*/ 0 60000 65536"/>
                  <a:gd name="T14" fmla="*/ 0 60000 65536"/>
                  <a:gd name="T15" fmla="*/ 0 w 166"/>
                  <a:gd name="T16" fmla="*/ 0 h 108"/>
                  <a:gd name="T17" fmla="*/ 166 w 166"/>
                  <a:gd name="T18" fmla="*/ 108 h 108"/>
                </a:gdLst>
                <a:ahLst/>
                <a:cxnLst>
                  <a:cxn ang="T10">
                    <a:pos x="T0" y="T1"/>
                  </a:cxn>
                  <a:cxn ang="T11">
                    <a:pos x="T2" y="T3"/>
                  </a:cxn>
                  <a:cxn ang="T12">
                    <a:pos x="T4" y="T5"/>
                  </a:cxn>
                  <a:cxn ang="T13">
                    <a:pos x="T6" y="T7"/>
                  </a:cxn>
                  <a:cxn ang="T14">
                    <a:pos x="T8" y="T9"/>
                  </a:cxn>
                </a:cxnLst>
                <a:rect l="T15" t="T16" r="T17" b="T18"/>
                <a:pathLst>
                  <a:path w="166" h="108">
                    <a:moveTo>
                      <a:pt x="0" y="53"/>
                    </a:moveTo>
                    <a:lnTo>
                      <a:pt x="128" y="108"/>
                    </a:lnTo>
                    <a:lnTo>
                      <a:pt x="166" y="57"/>
                    </a:lnTo>
                    <a:lnTo>
                      <a:pt x="40" y="0"/>
                    </a:lnTo>
                    <a:lnTo>
                      <a:pt x="0" y="53"/>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0" name="Freeform 16"/>
              <p:cNvSpPr>
                <a:spLocks/>
              </p:cNvSpPr>
              <p:nvPr/>
            </p:nvSpPr>
            <p:spPr bwMode="auto">
              <a:xfrm>
                <a:off x="2957" y="267"/>
                <a:ext cx="79" cy="55"/>
              </a:xfrm>
              <a:custGeom>
                <a:avLst/>
                <a:gdLst>
                  <a:gd name="T0" fmla="*/ 0 w 159"/>
                  <a:gd name="T1" fmla="*/ 4 h 109"/>
                  <a:gd name="T2" fmla="*/ 7 w 159"/>
                  <a:gd name="T3" fmla="*/ 7 h 109"/>
                  <a:gd name="T4" fmla="*/ 9 w 159"/>
                  <a:gd name="T5" fmla="*/ 4 h 109"/>
                  <a:gd name="T6" fmla="*/ 2 w 159"/>
                  <a:gd name="T7" fmla="*/ 0 h 109"/>
                  <a:gd name="T8" fmla="*/ 0 w 159"/>
                  <a:gd name="T9" fmla="*/ 4 h 109"/>
                  <a:gd name="T10" fmla="*/ 0 60000 65536"/>
                  <a:gd name="T11" fmla="*/ 0 60000 65536"/>
                  <a:gd name="T12" fmla="*/ 0 60000 65536"/>
                  <a:gd name="T13" fmla="*/ 0 60000 65536"/>
                  <a:gd name="T14" fmla="*/ 0 60000 65536"/>
                  <a:gd name="T15" fmla="*/ 0 w 159"/>
                  <a:gd name="T16" fmla="*/ 0 h 109"/>
                  <a:gd name="T17" fmla="*/ 159 w 159"/>
                  <a:gd name="T18" fmla="*/ 109 h 109"/>
                </a:gdLst>
                <a:ahLst/>
                <a:cxnLst>
                  <a:cxn ang="T10">
                    <a:pos x="T0" y="T1"/>
                  </a:cxn>
                  <a:cxn ang="T11">
                    <a:pos x="T2" y="T3"/>
                  </a:cxn>
                  <a:cxn ang="T12">
                    <a:pos x="T4" y="T5"/>
                  </a:cxn>
                  <a:cxn ang="T13">
                    <a:pos x="T6" y="T7"/>
                  </a:cxn>
                  <a:cxn ang="T14">
                    <a:pos x="T8" y="T9"/>
                  </a:cxn>
                </a:cxnLst>
                <a:rect l="T15" t="T16" r="T17" b="T18"/>
                <a:pathLst>
                  <a:path w="159" h="109">
                    <a:moveTo>
                      <a:pt x="0" y="59"/>
                    </a:moveTo>
                    <a:lnTo>
                      <a:pt x="114" y="109"/>
                    </a:lnTo>
                    <a:lnTo>
                      <a:pt x="159" y="49"/>
                    </a:lnTo>
                    <a:lnTo>
                      <a:pt x="46" y="0"/>
                    </a:lnTo>
                    <a:lnTo>
                      <a:pt x="0" y="59"/>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1" name="Freeform 17"/>
              <p:cNvSpPr>
                <a:spLocks/>
              </p:cNvSpPr>
              <p:nvPr/>
            </p:nvSpPr>
            <p:spPr bwMode="auto">
              <a:xfrm>
                <a:off x="2999" y="160"/>
                <a:ext cx="117" cy="106"/>
              </a:xfrm>
              <a:custGeom>
                <a:avLst/>
                <a:gdLst>
                  <a:gd name="T0" fmla="*/ 0 w 234"/>
                  <a:gd name="T1" fmla="*/ 11 h 211"/>
                  <a:gd name="T2" fmla="*/ 7 w 234"/>
                  <a:gd name="T3" fmla="*/ 14 h 211"/>
                  <a:gd name="T4" fmla="*/ 15 w 234"/>
                  <a:gd name="T5" fmla="*/ 4 h 211"/>
                  <a:gd name="T6" fmla="*/ 7 w 234"/>
                  <a:gd name="T7" fmla="*/ 0 h 211"/>
                  <a:gd name="T8" fmla="*/ 0 w 234"/>
                  <a:gd name="T9" fmla="*/ 11 h 211"/>
                  <a:gd name="T10" fmla="*/ 0 60000 65536"/>
                  <a:gd name="T11" fmla="*/ 0 60000 65536"/>
                  <a:gd name="T12" fmla="*/ 0 60000 65536"/>
                  <a:gd name="T13" fmla="*/ 0 60000 65536"/>
                  <a:gd name="T14" fmla="*/ 0 60000 65536"/>
                  <a:gd name="T15" fmla="*/ 0 w 234"/>
                  <a:gd name="T16" fmla="*/ 0 h 211"/>
                  <a:gd name="T17" fmla="*/ 234 w 234"/>
                  <a:gd name="T18" fmla="*/ 211 h 211"/>
                </a:gdLst>
                <a:ahLst/>
                <a:cxnLst>
                  <a:cxn ang="T10">
                    <a:pos x="T0" y="T1"/>
                  </a:cxn>
                  <a:cxn ang="T11">
                    <a:pos x="T2" y="T3"/>
                  </a:cxn>
                  <a:cxn ang="T12">
                    <a:pos x="T4" y="T5"/>
                  </a:cxn>
                  <a:cxn ang="T13">
                    <a:pos x="T6" y="T7"/>
                  </a:cxn>
                  <a:cxn ang="T14">
                    <a:pos x="T8" y="T9"/>
                  </a:cxn>
                </a:cxnLst>
                <a:rect l="T15" t="T16" r="T17" b="T18"/>
                <a:pathLst>
                  <a:path w="234" h="211">
                    <a:moveTo>
                      <a:pt x="0" y="161"/>
                    </a:moveTo>
                    <a:lnTo>
                      <a:pt x="114" y="211"/>
                    </a:lnTo>
                    <a:lnTo>
                      <a:pt x="234" y="51"/>
                    </a:lnTo>
                    <a:lnTo>
                      <a:pt x="121" y="0"/>
                    </a:lnTo>
                    <a:lnTo>
                      <a:pt x="0" y="161"/>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2" name="Freeform 18"/>
              <p:cNvSpPr>
                <a:spLocks/>
              </p:cNvSpPr>
              <p:nvPr/>
            </p:nvSpPr>
            <p:spPr bwMode="auto">
              <a:xfrm>
                <a:off x="3064" y="157"/>
                <a:ext cx="50" cy="27"/>
              </a:xfrm>
              <a:custGeom>
                <a:avLst/>
                <a:gdLst>
                  <a:gd name="T0" fmla="*/ 0 w 100"/>
                  <a:gd name="T1" fmla="*/ 1 h 52"/>
                  <a:gd name="T2" fmla="*/ 6 w 100"/>
                  <a:gd name="T3" fmla="*/ 4 h 52"/>
                  <a:gd name="T4" fmla="*/ 6 w 100"/>
                  <a:gd name="T5" fmla="*/ 3 h 52"/>
                  <a:gd name="T6" fmla="*/ 1 w 100"/>
                  <a:gd name="T7" fmla="*/ 0 h 52"/>
                  <a:gd name="T8" fmla="*/ 0 w 100"/>
                  <a:gd name="T9" fmla="*/ 1 h 52"/>
                  <a:gd name="T10" fmla="*/ 0 60000 65536"/>
                  <a:gd name="T11" fmla="*/ 0 60000 65536"/>
                  <a:gd name="T12" fmla="*/ 0 60000 65536"/>
                  <a:gd name="T13" fmla="*/ 0 60000 65536"/>
                  <a:gd name="T14" fmla="*/ 0 60000 65536"/>
                  <a:gd name="T15" fmla="*/ 0 w 100"/>
                  <a:gd name="T16" fmla="*/ 0 h 52"/>
                  <a:gd name="T17" fmla="*/ 100 w 100"/>
                  <a:gd name="T18" fmla="*/ 52 h 52"/>
                </a:gdLst>
                <a:ahLst/>
                <a:cxnLst>
                  <a:cxn ang="T10">
                    <a:pos x="T0" y="T1"/>
                  </a:cxn>
                  <a:cxn ang="T11">
                    <a:pos x="T2" y="T3"/>
                  </a:cxn>
                  <a:cxn ang="T12">
                    <a:pos x="T4" y="T5"/>
                  </a:cxn>
                  <a:cxn ang="T13">
                    <a:pos x="T6" y="T7"/>
                  </a:cxn>
                  <a:cxn ang="T14">
                    <a:pos x="T8" y="T9"/>
                  </a:cxn>
                </a:cxnLst>
                <a:rect l="T15" t="T16" r="T17" b="T18"/>
                <a:pathLst>
                  <a:path w="100" h="52">
                    <a:moveTo>
                      <a:pt x="0" y="11"/>
                    </a:moveTo>
                    <a:lnTo>
                      <a:pt x="90" y="52"/>
                    </a:lnTo>
                    <a:lnTo>
                      <a:pt x="100" y="41"/>
                    </a:lnTo>
                    <a:lnTo>
                      <a:pt x="9" y="0"/>
                    </a:lnTo>
                    <a:lnTo>
                      <a:pt x="0" y="11"/>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3" name="Freeform 19"/>
              <p:cNvSpPr>
                <a:spLocks/>
              </p:cNvSpPr>
              <p:nvPr/>
            </p:nvSpPr>
            <p:spPr bwMode="auto">
              <a:xfrm>
                <a:off x="3074" y="137"/>
                <a:ext cx="53" cy="39"/>
              </a:xfrm>
              <a:custGeom>
                <a:avLst/>
                <a:gdLst>
                  <a:gd name="T0" fmla="*/ 0 w 106"/>
                  <a:gd name="T1" fmla="*/ 3 h 77"/>
                  <a:gd name="T2" fmla="*/ 5 w 106"/>
                  <a:gd name="T3" fmla="*/ 5 h 77"/>
                  <a:gd name="T4" fmla="*/ 7 w 106"/>
                  <a:gd name="T5" fmla="*/ 2 h 77"/>
                  <a:gd name="T6" fmla="*/ 2 w 106"/>
                  <a:gd name="T7" fmla="*/ 0 h 77"/>
                  <a:gd name="T8" fmla="*/ 0 w 106"/>
                  <a:gd name="T9" fmla="*/ 3 h 77"/>
                  <a:gd name="T10" fmla="*/ 0 60000 65536"/>
                  <a:gd name="T11" fmla="*/ 0 60000 65536"/>
                  <a:gd name="T12" fmla="*/ 0 60000 65536"/>
                  <a:gd name="T13" fmla="*/ 0 60000 65536"/>
                  <a:gd name="T14" fmla="*/ 0 60000 65536"/>
                  <a:gd name="T15" fmla="*/ 0 w 106"/>
                  <a:gd name="T16" fmla="*/ 0 h 77"/>
                  <a:gd name="T17" fmla="*/ 106 w 106"/>
                  <a:gd name="T18" fmla="*/ 77 h 77"/>
                </a:gdLst>
                <a:ahLst/>
                <a:cxnLst>
                  <a:cxn ang="T10">
                    <a:pos x="T0" y="T1"/>
                  </a:cxn>
                  <a:cxn ang="T11">
                    <a:pos x="T2" y="T3"/>
                  </a:cxn>
                  <a:cxn ang="T12">
                    <a:pos x="T4" y="T5"/>
                  </a:cxn>
                  <a:cxn ang="T13">
                    <a:pos x="T6" y="T7"/>
                  </a:cxn>
                  <a:cxn ang="T14">
                    <a:pos x="T8" y="T9"/>
                  </a:cxn>
                </a:cxnLst>
                <a:rect l="T15" t="T16" r="T17" b="T18"/>
                <a:pathLst>
                  <a:path w="106" h="77">
                    <a:moveTo>
                      <a:pt x="0" y="45"/>
                    </a:moveTo>
                    <a:lnTo>
                      <a:pt x="72" y="77"/>
                    </a:lnTo>
                    <a:lnTo>
                      <a:pt x="106" y="32"/>
                    </a:lnTo>
                    <a:lnTo>
                      <a:pt x="32" y="0"/>
                    </a:lnTo>
                    <a:lnTo>
                      <a:pt x="0" y="45"/>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4" name="Freeform 20"/>
              <p:cNvSpPr>
                <a:spLocks/>
              </p:cNvSpPr>
              <p:nvPr/>
            </p:nvSpPr>
            <p:spPr bwMode="auto">
              <a:xfrm>
                <a:off x="2933" y="378"/>
                <a:ext cx="61" cy="53"/>
              </a:xfrm>
              <a:custGeom>
                <a:avLst/>
                <a:gdLst>
                  <a:gd name="T0" fmla="*/ 0 w 121"/>
                  <a:gd name="T1" fmla="*/ 3 h 106"/>
                  <a:gd name="T2" fmla="*/ 1 w 121"/>
                  <a:gd name="T3" fmla="*/ 3 h 106"/>
                  <a:gd name="T4" fmla="*/ 1 w 121"/>
                  <a:gd name="T5" fmla="*/ 2 h 106"/>
                  <a:gd name="T6" fmla="*/ 2 w 121"/>
                  <a:gd name="T7" fmla="*/ 1 h 106"/>
                  <a:gd name="T8" fmla="*/ 3 w 121"/>
                  <a:gd name="T9" fmla="*/ 1 h 106"/>
                  <a:gd name="T10" fmla="*/ 4 w 121"/>
                  <a:gd name="T11" fmla="*/ 0 h 106"/>
                  <a:gd name="T12" fmla="*/ 5 w 121"/>
                  <a:gd name="T13" fmla="*/ 1 h 106"/>
                  <a:gd name="T14" fmla="*/ 6 w 121"/>
                  <a:gd name="T15" fmla="*/ 1 h 106"/>
                  <a:gd name="T16" fmla="*/ 7 w 121"/>
                  <a:gd name="T17" fmla="*/ 2 h 106"/>
                  <a:gd name="T18" fmla="*/ 8 w 121"/>
                  <a:gd name="T19" fmla="*/ 3 h 106"/>
                  <a:gd name="T20" fmla="*/ 8 w 121"/>
                  <a:gd name="T21" fmla="*/ 3 h 106"/>
                  <a:gd name="T22" fmla="*/ 8 w 121"/>
                  <a:gd name="T23" fmla="*/ 5 h 106"/>
                  <a:gd name="T24" fmla="*/ 7 w 121"/>
                  <a:gd name="T25" fmla="*/ 6 h 106"/>
                  <a:gd name="T26" fmla="*/ 6 w 121"/>
                  <a:gd name="T27" fmla="*/ 6 h 106"/>
                  <a:gd name="T28" fmla="*/ 5 w 121"/>
                  <a:gd name="T29" fmla="*/ 7 h 106"/>
                  <a:gd name="T30" fmla="*/ 4 w 121"/>
                  <a:gd name="T31" fmla="*/ 7 h 106"/>
                  <a:gd name="T32" fmla="*/ 3 w 121"/>
                  <a:gd name="T33" fmla="*/ 7 h 106"/>
                  <a:gd name="T34" fmla="*/ 2 w 121"/>
                  <a:gd name="T35" fmla="*/ 6 h 106"/>
                  <a:gd name="T36" fmla="*/ 1 w 121"/>
                  <a:gd name="T37" fmla="*/ 6 h 106"/>
                  <a:gd name="T38" fmla="*/ 1 w 121"/>
                  <a:gd name="T39" fmla="*/ 5 h 106"/>
                  <a:gd name="T40" fmla="*/ 0 w 121"/>
                  <a:gd name="T41" fmla="*/ 3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106"/>
                  <a:gd name="T65" fmla="*/ 121 w 121"/>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106">
                    <a:moveTo>
                      <a:pt x="0" y="52"/>
                    </a:moveTo>
                    <a:lnTo>
                      <a:pt x="4" y="36"/>
                    </a:lnTo>
                    <a:lnTo>
                      <a:pt x="12" y="22"/>
                    </a:lnTo>
                    <a:lnTo>
                      <a:pt x="25" y="10"/>
                    </a:lnTo>
                    <a:lnTo>
                      <a:pt x="42" y="3"/>
                    </a:lnTo>
                    <a:lnTo>
                      <a:pt x="61" y="0"/>
                    </a:lnTo>
                    <a:lnTo>
                      <a:pt x="80" y="3"/>
                    </a:lnTo>
                    <a:lnTo>
                      <a:pt x="95" y="10"/>
                    </a:lnTo>
                    <a:lnTo>
                      <a:pt x="110" y="22"/>
                    </a:lnTo>
                    <a:lnTo>
                      <a:pt x="117" y="36"/>
                    </a:lnTo>
                    <a:lnTo>
                      <a:pt x="121" y="52"/>
                    </a:lnTo>
                    <a:lnTo>
                      <a:pt x="117" y="70"/>
                    </a:lnTo>
                    <a:lnTo>
                      <a:pt x="110" y="84"/>
                    </a:lnTo>
                    <a:lnTo>
                      <a:pt x="95" y="96"/>
                    </a:lnTo>
                    <a:lnTo>
                      <a:pt x="80" y="103"/>
                    </a:lnTo>
                    <a:lnTo>
                      <a:pt x="61" y="106"/>
                    </a:lnTo>
                    <a:lnTo>
                      <a:pt x="42" y="103"/>
                    </a:lnTo>
                    <a:lnTo>
                      <a:pt x="25" y="96"/>
                    </a:lnTo>
                    <a:lnTo>
                      <a:pt x="12" y="84"/>
                    </a:lnTo>
                    <a:lnTo>
                      <a:pt x="4" y="70"/>
                    </a:lnTo>
                    <a:lnTo>
                      <a:pt x="0" y="52"/>
                    </a:lnTo>
                    <a:close/>
                  </a:path>
                </a:pathLst>
              </a:custGeom>
              <a:solidFill>
                <a:srgbClr val="FFFFFF"/>
              </a:solidFill>
              <a:ln w="2">
                <a:solidFill>
                  <a:srgbClr val="000000"/>
                </a:solidFill>
                <a:prstDash val="solid"/>
                <a:round/>
                <a:headEnd/>
                <a:tailEnd/>
              </a:ln>
            </p:spPr>
            <p:txBody>
              <a:bodyPr/>
              <a:lstStyle/>
              <a:p>
                <a:endParaRPr lang="en-US"/>
              </a:p>
            </p:txBody>
          </p:sp>
          <p:sp>
            <p:nvSpPr>
              <p:cNvPr id="303125" name="Freeform 21"/>
              <p:cNvSpPr>
                <a:spLocks/>
              </p:cNvSpPr>
              <p:nvPr/>
            </p:nvSpPr>
            <p:spPr bwMode="auto">
              <a:xfrm>
                <a:off x="2763" y="221"/>
                <a:ext cx="39" cy="5"/>
              </a:xfrm>
              <a:custGeom>
                <a:avLst/>
                <a:gdLst>
                  <a:gd name="T0" fmla="*/ 0 w 77"/>
                  <a:gd name="T1" fmla="*/ 0 h 11"/>
                  <a:gd name="T2" fmla="*/ 2 w 77"/>
                  <a:gd name="T3" fmla="*/ 0 h 11"/>
                  <a:gd name="T4" fmla="*/ 3 w 77"/>
                  <a:gd name="T5" fmla="*/ 0 h 11"/>
                  <a:gd name="T6" fmla="*/ 4 w 77"/>
                  <a:gd name="T7" fmla="*/ 0 h 11"/>
                  <a:gd name="T8" fmla="*/ 5 w 77"/>
                  <a:gd name="T9" fmla="*/ 0 h 11"/>
                  <a:gd name="T10" fmla="*/ 0 60000 65536"/>
                  <a:gd name="T11" fmla="*/ 0 60000 65536"/>
                  <a:gd name="T12" fmla="*/ 0 60000 65536"/>
                  <a:gd name="T13" fmla="*/ 0 60000 65536"/>
                  <a:gd name="T14" fmla="*/ 0 60000 65536"/>
                  <a:gd name="T15" fmla="*/ 0 w 77"/>
                  <a:gd name="T16" fmla="*/ 0 h 11"/>
                  <a:gd name="T17" fmla="*/ 77 w 77"/>
                  <a:gd name="T18" fmla="*/ 11 h 11"/>
                </a:gdLst>
                <a:ahLst/>
                <a:cxnLst>
                  <a:cxn ang="T10">
                    <a:pos x="T0" y="T1"/>
                  </a:cxn>
                  <a:cxn ang="T11">
                    <a:pos x="T2" y="T3"/>
                  </a:cxn>
                  <a:cxn ang="T12">
                    <a:pos x="T4" y="T5"/>
                  </a:cxn>
                  <a:cxn ang="T13">
                    <a:pos x="T6" y="T7"/>
                  </a:cxn>
                  <a:cxn ang="T14">
                    <a:pos x="T8" y="T9"/>
                  </a:cxn>
                </a:cxnLst>
                <a:rect l="T15" t="T16" r="T17" b="T18"/>
                <a:pathLst>
                  <a:path w="77" h="11">
                    <a:moveTo>
                      <a:pt x="0" y="0"/>
                    </a:moveTo>
                    <a:lnTo>
                      <a:pt x="19" y="8"/>
                    </a:lnTo>
                    <a:lnTo>
                      <a:pt x="39" y="11"/>
                    </a:lnTo>
                    <a:lnTo>
                      <a:pt x="58" y="8"/>
                    </a:lnTo>
                    <a:lnTo>
                      <a:pt x="77" y="0"/>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6" name="Freeform 22"/>
              <p:cNvSpPr>
                <a:spLocks/>
              </p:cNvSpPr>
              <p:nvPr/>
            </p:nvSpPr>
            <p:spPr bwMode="auto">
              <a:xfrm>
                <a:off x="2758" y="325"/>
                <a:ext cx="50" cy="11"/>
              </a:xfrm>
              <a:custGeom>
                <a:avLst/>
                <a:gdLst>
                  <a:gd name="T0" fmla="*/ 6 w 100"/>
                  <a:gd name="T1" fmla="*/ 1 h 21"/>
                  <a:gd name="T2" fmla="*/ 6 w 100"/>
                  <a:gd name="T3" fmla="*/ 1 h 21"/>
                  <a:gd name="T4" fmla="*/ 6 w 100"/>
                  <a:gd name="T5" fmla="*/ 1 h 21"/>
                  <a:gd name="T6" fmla="*/ 5 w 100"/>
                  <a:gd name="T7" fmla="*/ 1 h 21"/>
                  <a:gd name="T8" fmla="*/ 5 w 100"/>
                  <a:gd name="T9" fmla="*/ 1 h 21"/>
                  <a:gd name="T10" fmla="*/ 3 w 100"/>
                  <a:gd name="T11" fmla="*/ 0 h 21"/>
                  <a:gd name="T12" fmla="*/ 2 w 100"/>
                  <a:gd name="T13" fmla="*/ 1 h 21"/>
                  <a:gd name="T14" fmla="*/ 1 w 100"/>
                  <a:gd name="T15" fmla="*/ 1 h 21"/>
                  <a:gd name="T16" fmla="*/ 1 w 100"/>
                  <a:gd name="T17" fmla="*/ 1 h 21"/>
                  <a:gd name="T18" fmla="*/ 0 w 100"/>
                  <a:gd name="T19" fmla="*/ 1 h 21"/>
                  <a:gd name="T20" fmla="*/ 0 w 100"/>
                  <a:gd name="T21" fmla="*/ 1 h 21"/>
                  <a:gd name="T22" fmla="*/ 1 w 100"/>
                  <a:gd name="T23" fmla="*/ 1 h 21"/>
                  <a:gd name="T24" fmla="*/ 1 w 100"/>
                  <a:gd name="T25" fmla="*/ 2 h 21"/>
                  <a:gd name="T26" fmla="*/ 2 w 100"/>
                  <a:gd name="T27" fmla="*/ 2 h 21"/>
                  <a:gd name="T28" fmla="*/ 3 w 100"/>
                  <a:gd name="T29" fmla="*/ 2 h 21"/>
                  <a:gd name="T30" fmla="*/ 5 w 100"/>
                  <a:gd name="T31" fmla="*/ 2 h 21"/>
                  <a:gd name="T32" fmla="*/ 5 w 100"/>
                  <a:gd name="T33" fmla="*/ 2 h 21"/>
                  <a:gd name="T34" fmla="*/ 6 w 100"/>
                  <a:gd name="T35" fmla="*/ 2 h 21"/>
                  <a:gd name="T36" fmla="*/ 6 w 100"/>
                  <a:gd name="T37" fmla="*/ 1 h 21"/>
                  <a:gd name="T38" fmla="*/ 6 w 100"/>
                  <a:gd name="T39" fmla="*/ 1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0"/>
                  <a:gd name="T61" fmla="*/ 0 h 21"/>
                  <a:gd name="T62" fmla="*/ 100 w 100"/>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0" h="21">
                    <a:moveTo>
                      <a:pt x="100" y="11"/>
                    </a:moveTo>
                    <a:lnTo>
                      <a:pt x="98" y="7"/>
                    </a:lnTo>
                    <a:lnTo>
                      <a:pt x="91" y="4"/>
                    </a:lnTo>
                    <a:lnTo>
                      <a:pt x="80" y="3"/>
                    </a:lnTo>
                    <a:lnTo>
                      <a:pt x="66" y="1"/>
                    </a:lnTo>
                    <a:lnTo>
                      <a:pt x="51" y="0"/>
                    </a:lnTo>
                    <a:lnTo>
                      <a:pt x="32" y="1"/>
                    </a:lnTo>
                    <a:lnTo>
                      <a:pt x="15" y="3"/>
                    </a:lnTo>
                    <a:lnTo>
                      <a:pt x="4" y="7"/>
                    </a:lnTo>
                    <a:lnTo>
                      <a:pt x="0" y="10"/>
                    </a:lnTo>
                    <a:lnTo>
                      <a:pt x="0" y="11"/>
                    </a:lnTo>
                    <a:lnTo>
                      <a:pt x="4" y="16"/>
                    </a:lnTo>
                    <a:lnTo>
                      <a:pt x="15" y="19"/>
                    </a:lnTo>
                    <a:lnTo>
                      <a:pt x="32" y="20"/>
                    </a:lnTo>
                    <a:lnTo>
                      <a:pt x="51" y="21"/>
                    </a:lnTo>
                    <a:lnTo>
                      <a:pt x="66" y="21"/>
                    </a:lnTo>
                    <a:lnTo>
                      <a:pt x="80" y="20"/>
                    </a:lnTo>
                    <a:lnTo>
                      <a:pt x="91" y="17"/>
                    </a:lnTo>
                    <a:lnTo>
                      <a:pt x="98" y="14"/>
                    </a:lnTo>
                    <a:lnTo>
                      <a:pt x="100" y="11"/>
                    </a:lnTo>
                    <a:close/>
                  </a:path>
                </a:pathLst>
              </a:custGeom>
              <a:solidFill>
                <a:srgbClr val="FFFFFF"/>
              </a:solidFill>
              <a:ln w="2">
                <a:solidFill>
                  <a:srgbClr val="000000"/>
                </a:solidFill>
                <a:prstDash val="solid"/>
                <a:round/>
                <a:headEnd/>
                <a:tailEnd/>
              </a:ln>
            </p:spPr>
            <p:txBody>
              <a:bodyPr/>
              <a:lstStyle/>
              <a:p>
                <a:endParaRPr lang="en-US"/>
              </a:p>
            </p:txBody>
          </p:sp>
          <p:sp>
            <p:nvSpPr>
              <p:cNvPr id="303127" name="Freeform 23"/>
              <p:cNvSpPr>
                <a:spLocks/>
              </p:cNvSpPr>
              <p:nvPr/>
            </p:nvSpPr>
            <p:spPr bwMode="auto">
              <a:xfrm>
                <a:off x="2750" y="204"/>
                <a:ext cx="65" cy="127"/>
              </a:xfrm>
              <a:custGeom>
                <a:avLst/>
                <a:gdLst>
                  <a:gd name="T0" fmla="*/ 1 w 130"/>
                  <a:gd name="T1" fmla="*/ 16 h 253"/>
                  <a:gd name="T2" fmla="*/ 1 w 130"/>
                  <a:gd name="T3" fmla="*/ 16 h 253"/>
                  <a:gd name="T4" fmla="*/ 1 w 130"/>
                  <a:gd name="T5" fmla="*/ 16 h 253"/>
                  <a:gd name="T6" fmla="*/ 2 w 130"/>
                  <a:gd name="T7" fmla="*/ 16 h 253"/>
                  <a:gd name="T8" fmla="*/ 4 w 130"/>
                  <a:gd name="T9" fmla="*/ 16 h 253"/>
                  <a:gd name="T10" fmla="*/ 5 w 130"/>
                  <a:gd name="T11" fmla="*/ 16 h 253"/>
                  <a:gd name="T12" fmla="*/ 5 w 130"/>
                  <a:gd name="T13" fmla="*/ 16 h 253"/>
                  <a:gd name="T14" fmla="*/ 6 w 130"/>
                  <a:gd name="T15" fmla="*/ 16 h 253"/>
                  <a:gd name="T16" fmla="*/ 7 w 130"/>
                  <a:gd name="T17" fmla="*/ 16 h 253"/>
                  <a:gd name="T18" fmla="*/ 7 w 130"/>
                  <a:gd name="T19" fmla="*/ 16 h 253"/>
                  <a:gd name="T20" fmla="*/ 7 w 130"/>
                  <a:gd name="T21" fmla="*/ 16 h 253"/>
                  <a:gd name="T22" fmla="*/ 7 w 130"/>
                  <a:gd name="T23" fmla="*/ 3 h 253"/>
                  <a:gd name="T24" fmla="*/ 7 w 130"/>
                  <a:gd name="T25" fmla="*/ 2 h 253"/>
                  <a:gd name="T26" fmla="*/ 7 w 130"/>
                  <a:gd name="T27" fmla="*/ 2 h 253"/>
                  <a:gd name="T28" fmla="*/ 7 w 130"/>
                  <a:gd name="T29" fmla="*/ 2 h 253"/>
                  <a:gd name="T30" fmla="*/ 8 w 130"/>
                  <a:gd name="T31" fmla="*/ 1 h 253"/>
                  <a:gd name="T32" fmla="*/ 6 w 130"/>
                  <a:gd name="T33" fmla="*/ 1 h 253"/>
                  <a:gd name="T34" fmla="*/ 4 w 130"/>
                  <a:gd name="T35" fmla="*/ 0 h 253"/>
                  <a:gd name="T36" fmla="*/ 3 w 130"/>
                  <a:gd name="T37" fmla="*/ 0 h 253"/>
                  <a:gd name="T38" fmla="*/ 1 w 130"/>
                  <a:gd name="T39" fmla="*/ 1 h 253"/>
                  <a:gd name="T40" fmla="*/ 0 w 130"/>
                  <a:gd name="T41" fmla="*/ 1 h 253"/>
                  <a:gd name="T42" fmla="*/ 1 w 130"/>
                  <a:gd name="T43" fmla="*/ 2 h 253"/>
                  <a:gd name="T44" fmla="*/ 1 w 130"/>
                  <a:gd name="T45" fmla="*/ 2 h 253"/>
                  <a:gd name="T46" fmla="*/ 1 w 130"/>
                  <a:gd name="T47" fmla="*/ 2 h 253"/>
                  <a:gd name="T48" fmla="*/ 1 w 130"/>
                  <a:gd name="T49" fmla="*/ 3 h 253"/>
                  <a:gd name="T50" fmla="*/ 1 w 130"/>
                  <a:gd name="T51" fmla="*/ 16 h 2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253"/>
                  <a:gd name="T80" fmla="*/ 130 w 130"/>
                  <a:gd name="T81" fmla="*/ 253 h 2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253">
                    <a:moveTo>
                      <a:pt x="15" y="252"/>
                    </a:moveTo>
                    <a:lnTo>
                      <a:pt x="19" y="249"/>
                    </a:lnTo>
                    <a:lnTo>
                      <a:pt x="30" y="245"/>
                    </a:lnTo>
                    <a:lnTo>
                      <a:pt x="47" y="243"/>
                    </a:lnTo>
                    <a:lnTo>
                      <a:pt x="66" y="242"/>
                    </a:lnTo>
                    <a:lnTo>
                      <a:pt x="81" y="243"/>
                    </a:lnTo>
                    <a:lnTo>
                      <a:pt x="95" y="245"/>
                    </a:lnTo>
                    <a:lnTo>
                      <a:pt x="106" y="246"/>
                    </a:lnTo>
                    <a:lnTo>
                      <a:pt x="113" y="249"/>
                    </a:lnTo>
                    <a:lnTo>
                      <a:pt x="115" y="253"/>
                    </a:lnTo>
                    <a:lnTo>
                      <a:pt x="115" y="41"/>
                    </a:lnTo>
                    <a:lnTo>
                      <a:pt x="117" y="31"/>
                    </a:lnTo>
                    <a:lnTo>
                      <a:pt x="121" y="23"/>
                    </a:lnTo>
                    <a:lnTo>
                      <a:pt x="125" y="17"/>
                    </a:lnTo>
                    <a:lnTo>
                      <a:pt x="130" y="16"/>
                    </a:lnTo>
                    <a:lnTo>
                      <a:pt x="106" y="4"/>
                    </a:lnTo>
                    <a:lnTo>
                      <a:pt x="79" y="0"/>
                    </a:lnTo>
                    <a:lnTo>
                      <a:pt x="53" y="0"/>
                    </a:lnTo>
                    <a:lnTo>
                      <a:pt x="27" y="4"/>
                    </a:lnTo>
                    <a:lnTo>
                      <a:pt x="0" y="16"/>
                    </a:lnTo>
                    <a:lnTo>
                      <a:pt x="6" y="17"/>
                    </a:lnTo>
                    <a:lnTo>
                      <a:pt x="10" y="23"/>
                    </a:lnTo>
                    <a:lnTo>
                      <a:pt x="13" y="31"/>
                    </a:lnTo>
                    <a:lnTo>
                      <a:pt x="15" y="41"/>
                    </a:lnTo>
                    <a:lnTo>
                      <a:pt x="15" y="252"/>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8" name="Rectangle 24"/>
              <p:cNvSpPr>
                <a:spLocks noChangeArrowheads="1"/>
              </p:cNvSpPr>
              <p:nvPr/>
            </p:nvSpPr>
            <p:spPr bwMode="auto">
              <a:xfrm>
                <a:off x="2758" y="330"/>
                <a:ext cx="1" cy="1"/>
              </a:xfrm>
              <a:prstGeom prst="rect">
                <a:avLst/>
              </a:prstGeom>
              <a:solidFill>
                <a:srgbClr val="FFFFFF"/>
              </a:solidFill>
              <a:ln w="2">
                <a:solidFill>
                  <a:srgbClr val="000000"/>
                </a:solidFill>
                <a:miter lim="800000"/>
                <a:headEnd/>
                <a:tailEnd/>
              </a:ln>
            </p:spPr>
            <p:txBody>
              <a:bodyPr/>
              <a:lstStyle/>
              <a:p>
                <a:endParaRPr lang="en-US"/>
              </a:p>
            </p:txBody>
          </p:sp>
          <p:sp>
            <p:nvSpPr>
              <p:cNvPr id="303129" name="Freeform 25"/>
              <p:cNvSpPr>
                <a:spLocks/>
              </p:cNvSpPr>
              <p:nvPr/>
            </p:nvSpPr>
            <p:spPr bwMode="auto">
              <a:xfrm>
                <a:off x="2758" y="331"/>
                <a:ext cx="50" cy="126"/>
              </a:xfrm>
              <a:custGeom>
                <a:avLst/>
                <a:gdLst>
                  <a:gd name="T0" fmla="*/ 6 w 100"/>
                  <a:gd name="T1" fmla="*/ 0 h 254"/>
                  <a:gd name="T2" fmla="*/ 6 w 100"/>
                  <a:gd name="T3" fmla="*/ 0 h 254"/>
                  <a:gd name="T4" fmla="*/ 6 w 100"/>
                  <a:gd name="T5" fmla="*/ 0 h 254"/>
                  <a:gd name="T6" fmla="*/ 5 w 100"/>
                  <a:gd name="T7" fmla="*/ 0 h 254"/>
                  <a:gd name="T8" fmla="*/ 5 w 100"/>
                  <a:gd name="T9" fmla="*/ 0 h 254"/>
                  <a:gd name="T10" fmla="*/ 3 w 100"/>
                  <a:gd name="T11" fmla="*/ 0 h 254"/>
                  <a:gd name="T12" fmla="*/ 2 w 100"/>
                  <a:gd name="T13" fmla="*/ 0 h 254"/>
                  <a:gd name="T14" fmla="*/ 1 w 100"/>
                  <a:gd name="T15" fmla="*/ 0 h 254"/>
                  <a:gd name="T16" fmla="*/ 1 w 100"/>
                  <a:gd name="T17" fmla="*/ 0 h 254"/>
                  <a:gd name="T18" fmla="*/ 0 w 100"/>
                  <a:gd name="T19" fmla="*/ 0 h 254"/>
                  <a:gd name="T20" fmla="*/ 0 w 100"/>
                  <a:gd name="T21" fmla="*/ 11 h 254"/>
                  <a:gd name="T22" fmla="*/ 1 w 100"/>
                  <a:gd name="T23" fmla="*/ 12 h 254"/>
                  <a:gd name="T24" fmla="*/ 1 w 100"/>
                  <a:gd name="T25" fmla="*/ 13 h 254"/>
                  <a:gd name="T26" fmla="*/ 1 w 100"/>
                  <a:gd name="T27" fmla="*/ 14 h 254"/>
                  <a:gd name="T28" fmla="*/ 2 w 100"/>
                  <a:gd name="T29" fmla="*/ 15 h 254"/>
                  <a:gd name="T30" fmla="*/ 3 w 100"/>
                  <a:gd name="T31" fmla="*/ 15 h 254"/>
                  <a:gd name="T32" fmla="*/ 3 w 100"/>
                  <a:gd name="T33" fmla="*/ 15 h 254"/>
                  <a:gd name="T34" fmla="*/ 4 w 100"/>
                  <a:gd name="T35" fmla="*/ 15 h 254"/>
                  <a:gd name="T36" fmla="*/ 5 w 100"/>
                  <a:gd name="T37" fmla="*/ 15 h 254"/>
                  <a:gd name="T38" fmla="*/ 6 w 100"/>
                  <a:gd name="T39" fmla="*/ 14 h 254"/>
                  <a:gd name="T40" fmla="*/ 6 w 100"/>
                  <a:gd name="T41" fmla="*/ 13 h 254"/>
                  <a:gd name="T42" fmla="*/ 6 w 100"/>
                  <a:gd name="T43" fmla="*/ 12 h 254"/>
                  <a:gd name="T44" fmla="*/ 6 w 100"/>
                  <a:gd name="T45" fmla="*/ 11 h 254"/>
                  <a:gd name="T46" fmla="*/ 6 w 100"/>
                  <a:gd name="T47" fmla="*/ 0 h 254"/>
                  <a:gd name="T48" fmla="*/ 6 w 100"/>
                  <a:gd name="T49" fmla="*/ 0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0"/>
                  <a:gd name="T76" fmla="*/ 0 h 254"/>
                  <a:gd name="T77" fmla="*/ 100 w 100"/>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0" h="254">
                    <a:moveTo>
                      <a:pt x="100" y="0"/>
                    </a:moveTo>
                    <a:lnTo>
                      <a:pt x="98" y="3"/>
                    </a:lnTo>
                    <a:lnTo>
                      <a:pt x="91" y="6"/>
                    </a:lnTo>
                    <a:lnTo>
                      <a:pt x="80" y="9"/>
                    </a:lnTo>
                    <a:lnTo>
                      <a:pt x="66" y="10"/>
                    </a:lnTo>
                    <a:lnTo>
                      <a:pt x="51" y="10"/>
                    </a:lnTo>
                    <a:lnTo>
                      <a:pt x="32" y="9"/>
                    </a:lnTo>
                    <a:lnTo>
                      <a:pt x="15" y="8"/>
                    </a:lnTo>
                    <a:lnTo>
                      <a:pt x="4" y="5"/>
                    </a:lnTo>
                    <a:lnTo>
                      <a:pt x="0" y="0"/>
                    </a:lnTo>
                    <a:lnTo>
                      <a:pt x="0" y="185"/>
                    </a:lnTo>
                    <a:lnTo>
                      <a:pt x="2" y="203"/>
                    </a:lnTo>
                    <a:lnTo>
                      <a:pt x="6" y="219"/>
                    </a:lnTo>
                    <a:lnTo>
                      <a:pt x="15" y="233"/>
                    </a:lnTo>
                    <a:lnTo>
                      <a:pt x="25" y="243"/>
                    </a:lnTo>
                    <a:lnTo>
                      <a:pt x="38" y="251"/>
                    </a:lnTo>
                    <a:lnTo>
                      <a:pt x="51" y="254"/>
                    </a:lnTo>
                    <a:lnTo>
                      <a:pt x="64" y="251"/>
                    </a:lnTo>
                    <a:lnTo>
                      <a:pt x="76" y="243"/>
                    </a:lnTo>
                    <a:lnTo>
                      <a:pt x="87" y="233"/>
                    </a:lnTo>
                    <a:lnTo>
                      <a:pt x="95" y="219"/>
                    </a:lnTo>
                    <a:lnTo>
                      <a:pt x="100" y="203"/>
                    </a:lnTo>
                    <a:lnTo>
                      <a:pt x="100" y="185"/>
                    </a:lnTo>
                    <a:lnTo>
                      <a:pt x="100" y="0"/>
                    </a:lnTo>
                    <a:close/>
                  </a:path>
                </a:pathLst>
              </a:custGeom>
              <a:solidFill>
                <a:srgbClr val="C0C0C0"/>
              </a:solidFill>
              <a:ln w="2">
                <a:solidFill>
                  <a:srgbClr val="000000"/>
                </a:solidFill>
                <a:prstDash val="solid"/>
                <a:round/>
                <a:headEnd/>
                <a:tailEnd/>
              </a:ln>
            </p:spPr>
            <p:txBody>
              <a:bodyPr/>
              <a:lstStyle/>
              <a:p>
                <a:endParaRPr lang="en-US"/>
              </a:p>
            </p:txBody>
          </p:sp>
          <p:sp>
            <p:nvSpPr>
              <p:cNvPr id="303130" name="Freeform 26"/>
              <p:cNvSpPr>
                <a:spLocks/>
              </p:cNvSpPr>
              <p:nvPr/>
            </p:nvSpPr>
            <p:spPr bwMode="auto">
              <a:xfrm>
                <a:off x="2621" y="352"/>
                <a:ext cx="151" cy="16"/>
              </a:xfrm>
              <a:custGeom>
                <a:avLst/>
                <a:gdLst>
                  <a:gd name="T0" fmla="*/ 1 w 302"/>
                  <a:gd name="T1" fmla="*/ 1 h 32"/>
                  <a:gd name="T2" fmla="*/ 0 w 302"/>
                  <a:gd name="T3" fmla="*/ 1 h 32"/>
                  <a:gd name="T4" fmla="*/ 1 w 302"/>
                  <a:gd name="T5" fmla="*/ 1 h 32"/>
                  <a:gd name="T6" fmla="*/ 1 w 302"/>
                  <a:gd name="T7" fmla="*/ 1 h 32"/>
                  <a:gd name="T8" fmla="*/ 2 w 302"/>
                  <a:gd name="T9" fmla="*/ 1 h 32"/>
                  <a:gd name="T10" fmla="*/ 3 w 302"/>
                  <a:gd name="T11" fmla="*/ 1 h 32"/>
                  <a:gd name="T12" fmla="*/ 5 w 302"/>
                  <a:gd name="T13" fmla="*/ 1 h 32"/>
                  <a:gd name="T14" fmla="*/ 7 w 302"/>
                  <a:gd name="T15" fmla="*/ 2 h 32"/>
                  <a:gd name="T16" fmla="*/ 9 w 302"/>
                  <a:gd name="T17" fmla="*/ 2 h 32"/>
                  <a:gd name="T18" fmla="*/ 11 w 302"/>
                  <a:gd name="T19" fmla="*/ 2 h 32"/>
                  <a:gd name="T20" fmla="*/ 13 w 302"/>
                  <a:gd name="T21" fmla="*/ 1 h 32"/>
                  <a:gd name="T22" fmla="*/ 15 w 302"/>
                  <a:gd name="T23" fmla="*/ 1 h 32"/>
                  <a:gd name="T24" fmla="*/ 17 w 302"/>
                  <a:gd name="T25" fmla="*/ 1 h 32"/>
                  <a:gd name="T26" fmla="*/ 18 w 302"/>
                  <a:gd name="T27" fmla="*/ 1 h 32"/>
                  <a:gd name="T28" fmla="*/ 19 w 302"/>
                  <a:gd name="T29" fmla="*/ 1 h 32"/>
                  <a:gd name="T30" fmla="*/ 19 w 302"/>
                  <a:gd name="T31" fmla="*/ 1 h 32"/>
                  <a:gd name="T32" fmla="*/ 19 w 302"/>
                  <a:gd name="T33" fmla="*/ 1 h 32"/>
                  <a:gd name="T34" fmla="*/ 18 w 302"/>
                  <a:gd name="T35" fmla="*/ 1 h 32"/>
                  <a:gd name="T36" fmla="*/ 17 w 302"/>
                  <a:gd name="T37" fmla="*/ 1 h 32"/>
                  <a:gd name="T38" fmla="*/ 15 w 302"/>
                  <a:gd name="T39" fmla="*/ 1 h 32"/>
                  <a:gd name="T40" fmla="*/ 13 w 302"/>
                  <a:gd name="T41" fmla="*/ 1 h 32"/>
                  <a:gd name="T42" fmla="*/ 11 w 302"/>
                  <a:gd name="T43" fmla="*/ 1 h 32"/>
                  <a:gd name="T44" fmla="*/ 9 w 302"/>
                  <a:gd name="T45" fmla="*/ 0 h 32"/>
                  <a:gd name="T46" fmla="*/ 7 w 302"/>
                  <a:gd name="T47" fmla="*/ 1 h 32"/>
                  <a:gd name="T48" fmla="*/ 5 w 302"/>
                  <a:gd name="T49" fmla="*/ 1 h 32"/>
                  <a:gd name="T50" fmla="*/ 4 w 302"/>
                  <a:gd name="T51" fmla="*/ 1 h 32"/>
                  <a:gd name="T52" fmla="*/ 2 w 302"/>
                  <a:gd name="T53" fmla="*/ 1 h 32"/>
                  <a:gd name="T54" fmla="*/ 1 w 302"/>
                  <a:gd name="T55" fmla="*/ 1 h 32"/>
                  <a:gd name="T56" fmla="*/ 1 w 302"/>
                  <a:gd name="T57" fmla="*/ 1 h 32"/>
                  <a:gd name="T58" fmla="*/ 1 w 302"/>
                  <a:gd name="T59" fmla="*/ 1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32"/>
                  <a:gd name="T92" fmla="*/ 302 w 302"/>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32">
                    <a:moveTo>
                      <a:pt x="2" y="10"/>
                    </a:moveTo>
                    <a:lnTo>
                      <a:pt x="0" y="11"/>
                    </a:lnTo>
                    <a:lnTo>
                      <a:pt x="5" y="16"/>
                    </a:lnTo>
                    <a:lnTo>
                      <a:pt x="17" y="20"/>
                    </a:lnTo>
                    <a:lnTo>
                      <a:pt x="36" y="24"/>
                    </a:lnTo>
                    <a:lnTo>
                      <a:pt x="58" y="27"/>
                    </a:lnTo>
                    <a:lnTo>
                      <a:pt x="87" y="30"/>
                    </a:lnTo>
                    <a:lnTo>
                      <a:pt x="119" y="32"/>
                    </a:lnTo>
                    <a:lnTo>
                      <a:pt x="151" y="32"/>
                    </a:lnTo>
                    <a:lnTo>
                      <a:pt x="185" y="32"/>
                    </a:lnTo>
                    <a:lnTo>
                      <a:pt x="217" y="29"/>
                    </a:lnTo>
                    <a:lnTo>
                      <a:pt x="245" y="27"/>
                    </a:lnTo>
                    <a:lnTo>
                      <a:pt x="268" y="24"/>
                    </a:lnTo>
                    <a:lnTo>
                      <a:pt x="287" y="20"/>
                    </a:lnTo>
                    <a:lnTo>
                      <a:pt x="298" y="16"/>
                    </a:lnTo>
                    <a:lnTo>
                      <a:pt x="302" y="11"/>
                    </a:lnTo>
                    <a:lnTo>
                      <a:pt x="298" y="8"/>
                    </a:lnTo>
                    <a:lnTo>
                      <a:pt x="287" y="7"/>
                    </a:lnTo>
                    <a:lnTo>
                      <a:pt x="268" y="4"/>
                    </a:lnTo>
                    <a:lnTo>
                      <a:pt x="245" y="2"/>
                    </a:lnTo>
                    <a:lnTo>
                      <a:pt x="217" y="1"/>
                    </a:lnTo>
                    <a:lnTo>
                      <a:pt x="185" y="1"/>
                    </a:lnTo>
                    <a:lnTo>
                      <a:pt x="151" y="0"/>
                    </a:lnTo>
                    <a:lnTo>
                      <a:pt x="121" y="1"/>
                    </a:lnTo>
                    <a:lnTo>
                      <a:pt x="90" y="1"/>
                    </a:lnTo>
                    <a:lnTo>
                      <a:pt x="64" y="2"/>
                    </a:lnTo>
                    <a:lnTo>
                      <a:pt x="41" y="4"/>
                    </a:lnTo>
                    <a:lnTo>
                      <a:pt x="22" y="5"/>
                    </a:lnTo>
                    <a:lnTo>
                      <a:pt x="9" y="7"/>
                    </a:lnTo>
                    <a:lnTo>
                      <a:pt x="2" y="10"/>
                    </a:lnTo>
                    <a:close/>
                  </a:path>
                </a:pathLst>
              </a:custGeom>
              <a:solidFill>
                <a:srgbClr val="FFFFFF"/>
              </a:solidFill>
              <a:ln w="2">
                <a:solidFill>
                  <a:srgbClr val="000000"/>
                </a:solidFill>
                <a:prstDash val="solid"/>
                <a:round/>
                <a:headEnd/>
                <a:tailEnd/>
              </a:ln>
            </p:spPr>
            <p:txBody>
              <a:bodyPr/>
              <a:lstStyle/>
              <a:p>
                <a:endParaRPr lang="en-US"/>
              </a:p>
            </p:txBody>
          </p:sp>
          <p:sp>
            <p:nvSpPr>
              <p:cNvPr id="303131" name="Freeform 27"/>
              <p:cNvSpPr>
                <a:spLocks/>
              </p:cNvSpPr>
              <p:nvPr/>
            </p:nvSpPr>
            <p:spPr bwMode="auto">
              <a:xfrm>
                <a:off x="2621" y="357"/>
                <a:ext cx="1" cy="1"/>
              </a:xfrm>
              <a:custGeom>
                <a:avLst/>
                <a:gdLst>
                  <a:gd name="T0" fmla="*/ 0 w 2"/>
                  <a:gd name="T1" fmla="*/ 1 h 1"/>
                  <a:gd name="T2" fmla="*/ 1 w 2"/>
                  <a:gd name="T3" fmla="*/ 0 h 1"/>
                  <a:gd name="T4" fmla="*/ 0 w 2"/>
                  <a:gd name="T5" fmla="*/ 1 h 1"/>
                  <a:gd name="T6" fmla="*/ 0 w 2"/>
                  <a:gd name="T7" fmla="*/ 1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2" y="0"/>
                    </a:lnTo>
                    <a:lnTo>
                      <a:pt x="0" y="1"/>
                    </a:lnTo>
                    <a:close/>
                  </a:path>
                </a:pathLst>
              </a:custGeom>
              <a:solidFill>
                <a:srgbClr val="FFFFFF"/>
              </a:solidFill>
              <a:ln w="2">
                <a:solidFill>
                  <a:srgbClr val="000000"/>
                </a:solidFill>
                <a:prstDash val="solid"/>
                <a:round/>
                <a:headEnd/>
                <a:tailEnd/>
              </a:ln>
            </p:spPr>
            <p:txBody>
              <a:bodyPr/>
              <a:lstStyle/>
              <a:p>
                <a:endParaRPr lang="en-US"/>
              </a:p>
            </p:txBody>
          </p:sp>
          <p:sp>
            <p:nvSpPr>
              <p:cNvPr id="303132" name="Freeform 28"/>
              <p:cNvSpPr>
                <a:spLocks/>
              </p:cNvSpPr>
              <p:nvPr/>
            </p:nvSpPr>
            <p:spPr bwMode="auto">
              <a:xfrm>
                <a:off x="2622" y="203"/>
                <a:ext cx="150" cy="155"/>
              </a:xfrm>
              <a:custGeom>
                <a:avLst/>
                <a:gdLst>
                  <a:gd name="T0" fmla="*/ 19 w 300"/>
                  <a:gd name="T1" fmla="*/ 20 h 309"/>
                  <a:gd name="T2" fmla="*/ 19 w 300"/>
                  <a:gd name="T3" fmla="*/ 20 h 309"/>
                  <a:gd name="T4" fmla="*/ 12 w 300"/>
                  <a:gd name="T5" fmla="*/ 9 h 309"/>
                  <a:gd name="T6" fmla="*/ 12 w 300"/>
                  <a:gd name="T7" fmla="*/ 2 h 309"/>
                  <a:gd name="T8" fmla="*/ 13 w 300"/>
                  <a:gd name="T9" fmla="*/ 1 h 309"/>
                  <a:gd name="T10" fmla="*/ 13 w 300"/>
                  <a:gd name="T11" fmla="*/ 1 h 309"/>
                  <a:gd name="T12" fmla="*/ 13 w 300"/>
                  <a:gd name="T13" fmla="*/ 1 h 309"/>
                  <a:gd name="T14" fmla="*/ 12 w 300"/>
                  <a:gd name="T15" fmla="*/ 1 h 309"/>
                  <a:gd name="T16" fmla="*/ 11 w 300"/>
                  <a:gd name="T17" fmla="*/ 1 h 309"/>
                  <a:gd name="T18" fmla="*/ 10 w 300"/>
                  <a:gd name="T19" fmla="*/ 1 h 309"/>
                  <a:gd name="T20" fmla="*/ 9 w 300"/>
                  <a:gd name="T21" fmla="*/ 0 h 309"/>
                  <a:gd name="T22" fmla="*/ 8 w 300"/>
                  <a:gd name="T23" fmla="*/ 1 h 309"/>
                  <a:gd name="T24" fmla="*/ 6 w 300"/>
                  <a:gd name="T25" fmla="*/ 1 h 309"/>
                  <a:gd name="T26" fmla="*/ 6 w 300"/>
                  <a:gd name="T27" fmla="*/ 1 h 309"/>
                  <a:gd name="T28" fmla="*/ 5 w 300"/>
                  <a:gd name="T29" fmla="*/ 1 h 309"/>
                  <a:gd name="T30" fmla="*/ 5 w 300"/>
                  <a:gd name="T31" fmla="*/ 1 h 309"/>
                  <a:gd name="T32" fmla="*/ 5 w 300"/>
                  <a:gd name="T33" fmla="*/ 1 h 309"/>
                  <a:gd name="T34" fmla="*/ 6 w 300"/>
                  <a:gd name="T35" fmla="*/ 2 h 309"/>
                  <a:gd name="T36" fmla="*/ 6 w 300"/>
                  <a:gd name="T37" fmla="*/ 9 h 309"/>
                  <a:gd name="T38" fmla="*/ 0 w 300"/>
                  <a:gd name="T39" fmla="*/ 20 h 309"/>
                  <a:gd name="T40" fmla="*/ 1 w 300"/>
                  <a:gd name="T41" fmla="*/ 20 h 309"/>
                  <a:gd name="T42" fmla="*/ 1 w 300"/>
                  <a:gd name="T43" fmla="*/ 19 h 309"/>
                  <a:gd name="T44" fmla="*/ 2 w 300"/>
                  <a:gd name="T45" fmla="*/ 19 h 309"/>
                  <a:gd name="T46" fmla="*/ 3 w 300"/>
                  <a:gd name="T47" fmla="*/ 19 h 309"/>
                  <a:gd name="T48" fmla="*/ 5 w 300"/>
                  <a:gd name="T49" fmla="*/ 19 h 309"/>
                  <a:gd name="T50" fmla="*/ 7 w 300"/>
                  <a:gd name="T51" fmla="*/ 19 h 309"/>
                  <a:gd name="T52" fmla="*/ 9 w 300"/>
                  <a:gd name="T53" fmla="*/ 19 h 309"/>
                  <a:gd name="T54" fmla="*/ 11 w 300"/>
                  <a:gd name="T55" fmla="*/ 19 h 309"/>
                  <a:gd name="T56" fmla="*/ 13 w 300"/>
                  <a:gd name="T57" fmla="*/ 19 h 309"/>
                  <a:gd name="T58" fmla="*/ 15 w 300"/>
                  <a:gd name="T59" fmla="*/ 19 h 309"/>
                  <a:gd name="T60" fmla="*/ 17 w 300"/>
                  <a:gd name="T61" fmla="*/ 19 h 309"/>
                  <a:gd name="T62" fmla="*/ 18 w 300"/>
                  <a:gd name="T63" fmla="*/ 20 h 309"/>
                  <a:gd name="T64" fmla="*/ 19 w 300"/>
                  <a:gd name="T65" fmla="*/ 20 h 309"/>
                  <a:gd name="T66" fmla="*/ 19 w 300"/>
                  <a:gd name="T67" fmla="*/ 20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0"/>
                  <a:gd name="T103" fmla="*/ 0 h 309"/>
                  <a:gd name="T104" fmla="*/ 300 w 300"/>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0" h="309">
                    <a:moveTo>
                      <a:pt x="300" y="309"/>
                    </a:moveTo>
                    <a:lnTo>
                      <a:pt x="300" y="309"/>
                    </a:lnTo>
                    <a:lnTo>
                      <a:pt x="202" y="142"/>
                    </a:lnTo>
                    <a:lnTo>
                      <a:pt x="202" y="18"/>
                    </a:lnTo>
                    <a:lnTo>
                      <a:pt x="213" y="15"/>
                    </a:lnTo>
                    <a:lnTo>
                      <a:pt x="215" y="11"/>
                    </a:lnTo>
                    <a:lnTo>
                      <a:pt x="213" y="8"/>
                    </a:lnTo>
                    <a:lnTo>
                      <a:pt x="203" y="5"/>
                    </a:lnTo>
                    <a:lnTo>
                      <a:pt x="188" y="3"/>
                    </a:lnTo>
                    <a:lnTo>
                      <a:pt x="169" y="2"/>
                    </a:lnTo>
                    <a:lnTo>
                      <a:pt x="149" y="0"/>
                    </a:lnTo>
                    <a:lnTo>
                      <a:pt x="128" y="2"/>
                    </a:lnTo>
                    <a:lnTo>
                      <a:pt x="111" y="3"/>
                    </a:lnTo>
                    <a:lnTo>
                      <a:pt x="96" y="5"/>
                    </a:lnTo>
                    <a:lnTo>
                      <a:pt x="86" y="8"/>
                    </a:lnTo>
                    <a:lnTo>
                      <a:pt x="83" y="11"/>
                    </a:lnTo>
                    <a:lnTo>
                      <a:pt x="86" y="15"/>
                    </a:lnTo>
                    <a:lnTo>
                      <a:pt x="96" y="18"/>
                    </a:lnTo>
                    <a:lnTo>
                      <a:pt x="96" y="142"/>
                    </a:lnTo>
                    <a:lnTo>
                      <a:pt x="0" y="308"/>
                    </a:lnTo>
                    <a:lnTo>
                      <a:pt x="7" y="305"/>
                    </a:lnTo>
                    <a:lnTo>
                      <a:pt x="20" y="303"/>
                    </a:lnTo>
                    <a:lnTo>
                      <a:pt x="39" y="302"/>
                    </a:lnTo>
                    <a:lnTo>
                      <a:pt x="62" y="300"/>
                    </a:lnTo>
                    <a:lnTo>
                      <a:pt x="88" y="299"/>
                    </a:lnTo>
                    <a:lnTo>
                      <a:pt x="119" y="299"/>
                    </a:lnTo>
                    <a:lnTo>
                      <a:pt x="149" y="298"/>
                    </a:lnTo>
                    <a:lnTo>
                      <a:pt x="183" y="299"/>
                    </a:lnTo>
                    <a:lnTo>
                      <a:pt x="215" y="299"/>
                    </a:lnTo>
                    <a:lnTo>
                      <a:pt x="243" y="300"/>
                    </a:lnTo>
                    <a:lnTo>
                      <a:pt x="266" y="302"/>
                    </a:lnTo>
                    <a:lnTo>
                      <a:pt x="285" y="305"/>
                    </a:lnTo>
                    <a:lnTo>
                      <a:pt x="296" y="306"/>
                    </a:lnTo>
                    <a:lnTo>
                      <a:pt x="300" y="309"/>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3" name="Freeform 29"/>
              <p:cNvSpPr>
                <a:spLocks/>
              </p:cNvSpPr>
              <p:nvPr/>
            </p:nvSpPr>
            <p:spPr bwMode="auto">
              <a:xfrm>
                <a:off x="2674" y="212"/>
                <a:ext cx="46" cy="2"/>
              </a:xfrm>
              <a:custGeom>
                <a:avLst/>
                <a:gdLst>
                  <a:gd name="T0" fmla="*/ 0 w 93"/>
                  <a:gd name="T1" fmla="*/ 0 h 4"/>
                  <a:gd name="T2" fmla="*/ 0 w 93"/>
                  <a:gd name="T3" fmla="*/ 1 h 4"/>
                  <a:gd name="T4" fmla="*/ 0 w 93"/>
                  <a:gd name="T5" fmla="*/ 1 h 4"/>
                  <a:gd name="T6" fmla="*/ 1 w 93"/>
                  <a:gd name="T7" fmla="*/ 1 h 4"/>
                  <a:gd name="T8" fmla="*/ 2 w 93"/>
                  <a:gd name="T9" fmla="*/ 1 h 4"/>
                  <a:gd name="T10" fmla="*/ 4 w 93"/>
                  <a:gd name="T11" fmla="*/ 1 h 4"/>
                  <a:gd name="T12" fmla="*/ 5 w 93"/>
                  <a:gd name="T13" fmla="*/ 1 h 4"/>
                  <a:gd name="T14" fmla="*/ 5 w 93"/>
                  <a:gd name="T15" fmla="*/ 1 h 4"/>
                  <a:gd name="T16" fmla="*/ 5 w 9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4"/>
                  <a:gd name="T29" fmla="*/ 93 w 9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4">
                    <a:moveTo>
                      <a:pt x="0" y="0"/>
                    </a:moveTo>
                    <a:lnTo>
                      <a:pt x="4" y="1"/>
                    </a:lnTo>
                    <a:lnTo>
                      <a:pt x="14" y="3"/>
                    </a:lnTo>
                    <a:lnTo>
                      <a:pt x="29" y="4"/>
                    </a:lnTo>
                    <a:lnTo>
                      <a:pt x="46" y="4"/>
                    </a:lnTo>
                    <a:lnTo>
                      <a:pt x="65" y="4"/>
                    </a:lnTo>
                    <a:lnTo>
                      <a:pt x="80" y="3"/>
                    </a:lnTo>
                    <a:lnTo>
                      <a:pt x="89" y="1"/>
                    </a:lnTo>
                    <a:lnTo>
                      <a:pt x="93" y="0"/>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4" name="Freeform 30"/>
              <p:cNvSpPr>
                <a:spLocks/>
              </p:cNvSpPr>
              <p:nvPr/>
            </p:nvSpPr>
            <p:spPr bwMode="auto">
              <a:xfrm>
                <a:off x="2589" y="358"/>
                <a:ext cx="215" cy="103"/>
              </a:xfrm>
              <a:custGeom>
                <a:avLst/>
                <a:gdLst>
                  <a:gd name="T0" fmla="*/ 23 w 430"/>
                  <a:gd name="T1" fmla="*/ 0 h 207"/>
                  <a:gd name="T2" fmla="*/ 23 w 430"/>
                  <a:gd name="T3" fmla="*/ 0 h 207"/>
                  <a:gd name="T4" fmla="*/ 23 w 430"/>
                  <a:gd name="T5" fmla="*/ 0 h 207"/>
                  <a:gd name="T6" fmla="*/ 22 w 430"/>
                  <a:gd name="T7" fmla="*/ 0 h 207"/>
                  <a:gd name="T8" fmla="*/ 21 w 430"/>
                  <a:gd name="T9" fmla="*/ 0 h 207"/>
                  <a:gd name="T10" fmla="*/ 20 w 430"/>
                  <a:gd name="T11" fmla="*/ 1 h 207"/>
                  <a:gd name="T12" fmla="*/ 18 w 430"/>
                  <a:gd name="T13" fmla="*/ 1 h 207"/>
                  <a:gd name="T14" fmla="*/ 15 w 430"/>
                  <a:gd name="T15" fmla="*/ 1 h 207"/>
                  <a:gd name="T16" fmla="*/ 13 w 430"/>
                  <a:gd name="T17" fmla="*/ 1 h 207"/>
                  <a:gd name="T18" fmla="*/ 12 w 430"/>
                  <a:gd name="T19" fmla="*/ 1 h 207"/>
                  <a:gd name="T20" fmla="*/ 10 w 430"/>
                  <a:gd name="T21" fmla="*/ 1 h 207"/>
                  <a:gd name="T22" fmla="*/ 7 w 430"/>
                  <a:gd name="T23" fmla="*/ 1 h 207"/>
                  <a:gd name="T24" fmla="*/ 7 w 430"/>
                  <a:gd name="T25" fmla="*/ 0 h 207"/>
                  <a:gd name="T26" fmla="*/ 6 w 430"/>
                  <a:gd name="T27" fmla="*/ 0 h 207"/>
                  <a:gd name="T28" fmla="*/ 5 w 430"/>
                  <a:gd name="T29" fmla="*/ 0 h 207"/>
                  <a:gd name="T30" fmla="*/ 4 w 430"/>
                  <a:gd name="T31" fmla="*/ 0 h 207"/>
                  <a:gd name="T32" fmla="*/ 2 w 430"/>
                  <a:gd name="T33" fmla="*/ 5 h 207"/>
                  <a:gd name="T34" fmla="*/ 1 w 430"/>
                  <a:gd name="T35" fmla="*/ 6 h 207"/>
                  <a:gd name="T36" fmla="*/ 1 w 430"/>
                  <a:gd name="T37" fmla="*/ 7 h 207"/>
                  <a:gd name="T38" fmla="*/ 0 w 430"/>
                  <a:gd name="T39" fmla="*/ 9 h 207"/>
                  <a:gd name="T40" fmla="*/ 1 w 430"/>
                  <a:gd name="T41" fmla="*/ 10 h 207"/>
                  <a:gd name="T42" fmla="*/ 1 w 430"/>
                  <a:gd name="T43" fmla="*/ 10 h 207"/>
                  <a:gd name="T44" fmla="*/ 2 w 430"/>
                  <a:gd name="T45" fmla="*/ 11 h 207"/>
                  <a:gd name="T46" fmla="*/ 3 w 430"/>
                  <a:gd name="T47" fmla="*/ 11 h 207"/>
                  <a:gd name="T48" fmla="*/ 3 w 430"/>
                  <a:gd name="T49" fmla="*/ 12 h 207"/>
                  <a:gd name="T50" fmla="*/ 6 w 430"/>
                  <a:gd name="T51" fmla="*/ 12 h 207"/>
                  <a:gd name="T52" fmla="*/ 7 w 430"/>
                  <a:gd name="T53" fmla="*/ 12 h 207"/>
                  <a:gd name="T54" fmla="*/ 10 w 430"/>
                  <a:gd name="T55" fmla="*/ 12 h 207"/>
                  <a:gd name="T56" fmla="*/ 13 w 430"/>
                  <a:gd name="T57" fmla="*/ 12 h 207"/>
                  <a:gd name="T58" fmla="*/ 14 w 430"/>
                  <a:gd name="T59" fmla="*/ 12 h 207"/>
                  <a:gd name="T60" fmla="*/ 18 w 430"/>
                  <a:gd name="T61" fmla="*/ 12 h 207"/>
                  <a:gd name="T62" fmla="*/ 20 w 430"/>
                  <a:gd name="T63" fmla="*/ 12 h 207"/>
                  <a:gd name="T64" fmla="*/ 22 w 430"/>
                  <a:gd name="T65" fmla="*/ 12 h 207"/>
                  <a:gd name="T66" fmla="*/ 24 w 430"/>
                  <a:gd name="T67" fmla="*/ 12 h 207"/>
                  <a:gd name="T68" fmla="*/ 25 w 430"/>
                  <a:gd name="T69" fmla="*/ 11 h 207"/>
                  <a:gd name="T70" fmla="*/ 26 w 430"/>
                  <a:gd name="T71" fmla="*/ 11 h 207"/>
                  <a:gd name="T72" fmla="*/ 27 w 430"/>
                  <a:gd name="T73" fmla="*/ 10 h 207"/>
                  <a:gd name="T74" fmla="*/ 27 w 430"/>
                  <a:gd name="T75" fmla="*/ 10 h 207"/>
                  <a:gd name="T76" fmla="*/ 27 w 430"/>
                  <a:gd name="T77" fmla="*/ 9 h 207"/>
                  <a:gd name="T78" fmla="*/ 27 w 430"/>
                  <a:gd name="T79" fmla="*/ 7 h 207"/>
                  <a:gd name="T80" fmla="*/ 27 w 430"/>
                  <a:gd name="T81" fmla="*/ 6 h 207"/>
                  <a:gd name="T82" fmla="*/ 26 w 430"/>
                  <a:gd name="T83" fmla="*/ 5 h 207"/>
                  <a:gd name="T84" fmla="*/ 23 w 430"/>
                  <a:gd name="T85" fmla="*/ 0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0"/>
                  <a:gd name="T130" fmla="*/ 0 h 207"/>
                  <a:gd name="T131" fmla="*/ 430 w 430"/>
                  <a:gd name="T132" fmla="*/ 207 h 2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0" h="207">
                    <a:moveTo>
                      <a:pt x="366" y="0"/>
                    </a:moveTo>
                    <a:lnTo>
                      <a:pt x="366" y="0"/>
                    </a:lnTo>
                    <a:lnTo>
                      <a:pt x="362" y="5"/>
                    </a:lnTo>
                    <a:lnTo>
                      <a:pt x="351" y="9"/>
                    </a:lnTo>
                    <a:lnTo>
                      <a:pt x="332" y="13"/>
                    </a:lnTo>
                    <a:lnTo>
                      <a:pt x="309" y="16"/>
                    </a:lnTo>
                    <a:lnTo>
                      <a:pt x="281" y="18"/>
                    </a:lnTo>
                    <a:lnTo>
                      <a:pt x="249" y="21"/>
                    </a:lnTo>
                    <a:lnTo>
                      <a:pt x="215" y="21"/>
                    </a:lnTo>
                    <a:lnTo>
                      <a:pt x="183" y="21"/>
                    </a:lnTo>
                    <a:lnTo>
                      <a:pt x="151" y="19"/>
                    </a:lnTo>
                    <a:lnTo>
                      <a:pt x="122" y="16"/>
                    </a:lnTo>
                    <a:lnTo>
                      <a:pt x="100" y="13"/>
                    </a:lnTo>
                    <a:lnTo>
                      <a:pt x="81" y="9"/>
                    </a:lnTo>
                    <a:lnTo>
                      <a:pt x="69" y="5"/>
                    </a:lnTo>
                    <a:lnTo>
                      <a:pt x="64" y="0"/>
                    </a:lnTo>
                    <a:lnTo>
                      <a:pt x="17" y="83"/>
                    </a:lnTo>
                    <a:lnTo>
                      <a:pt x="7" y="105"/>
                    </a:lnTo>
                    <a:lnTo>
                      <a:pt x="2" y="125"/>
                    </a:lnTo>
                    <a:lnTo>
                      <a:pt x="0" y="146"/>
                    </a:lnTo>
                    <a:lnTo>
                      <a:pt x="3" y="166"/>
                    </a:lnTo>
                    <a:lnTo>
                      <a:pt x="7" y="173"/>
                    </a:lnTo>
                    <a:lnTo>
                      <a:pt x="19" y="181"/>
                    </a:lnTo>
                    <a:lnTo>
                      <a:pt x="35" y="188"/>
                    </a:lnTo>
                    <a:lnTo>
                      <a:pt x="58" y="194"/>
                    </a:lnTo>
                    <a:lnTo>
                      <a:pt x="88" y="200"/>
                    </a:lnTo>
                    <a:lnTo>
                      <a:pt x="120" y="203"/>
                    </a:lnTo>
                    <a:lnTo>
                      <a:pt x="158" y="205"/>
                    </a:lnTo>
                    <a:lnTo>
                      <a:pt x="196" y="207"/>
                    </a:lnTo>
                    <a:lnTo>
                      <a:pt x="235" y="207"/>
                    </a:lnTo>
                    <a:lnTo>
                      <a:pt x="273" y="205"/>
                    </a:lnTo>
                    <a:lnTo>
                      <a:pt x="309" y="203"/>
                    </a:lnTo>
                    <a:lnTo>
                      <a:pt x="343" y="200"/>
                    </a:lnTo>
                    <a:lnTo>
                      <a:pt x="371" y="194"/>
                    </a:lnTo>
                    <a:lnTo>
                      <a:pt x="396" y="188"/>
                    </a:lnTo>
                    <a:lnTo>
                      <a:pt x="413" y="181"/>
                    </a:lnTo>
                    <a:lnTo>
                      <a:pt x="424" y="173"/>
                    </a:lnTo>
                    <a:lnTo>
                      <a:pt x="428" y="166"/>
                    </a:lnTo>
                    <a:lnTo>
                      <a:pt x="430" y="146"/>
                    </a:lnTo>
                    <a:lnTo>
                      <a:pt x="430" y="125"/>
                    </a:lnTo>
                    <a:lnTo>
                      <a:pt x="424" y="105"/>
                    </a:lnTo>
                    <a:lnTo>
                      <a:pt x="415" y="83"/>
                    </a:lnTo>
                    <a:lnTo>
                      <a:pt x="366" y="0"/>
                    </a:lnTo>
                    <a:close/>
                  </a:path>
                </a:pathLst>
              </a:custGeom>
              <a:solidFill>
                <a:srgbClr val="C0C0C0"/>
              </a:solidFill>
              <a:ln w="2">
                <a:solidFill>
                  <a:srgbClr val="000000"/>
                </a:solidFill>
                <a:prstDash val="solid"/>
                <a:round/>
                <a:headEnd/>
                <a:tailEnd/>
              </a:ln>
            </p:spPr>
            <p:txBody>
              <a:bodyPr/>
              <a:lstStyle/>
              <a:p>
                <a:endParaRPr lang="en-US"/>
              </a:p>
            </p:txBody>
          </p:sp>
          <p:sp>
            <p:nvSpPr>
              <p:cNvPr id="303135" name="Rectangle 31"/>
              <p:cNvSpPr>
                <a:spLocks noChangeArrowheads="1"/>
              </p:cNvSpPr>
              <p:nvPr/>
            </p:nvSpPr>
            <p:spPr bwMode="auto">
              <a:xfrm>
                <a:off x="2304" y="480"/>
                <a:ext cx="106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Arial" charset="0"/>
                  </a:rPr>
                  <a:t>Laboratory Testing</a:t>
                </a:r>
                <a:endParaRPr lang="en-US" sz="1600"/>
              </a:p>
            </p:txBody>
          </p:sp>
          <p:sp>
            <p:nvSpPr>
              <p:cNvPr id="303136" name="Rectangle 39"/>
              <p:cNvSpPr>
                <a:spLocks noChangeArrowheads="1"/>
              </p:cNvSpPr>
              <p:nvPr/>
            </p:nvSpPr>
            <p:spPr bwMode="auto">
              <a:xfrm>
                <a:off x="3965" y="1104"/>
                <a:ext cx="167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a:solidFill>
                      <a:srgbClr val="000000"/>
                    </a:solidFill>
                    <a:latin typeface="Arial" charset="0"/>
                  </a:rPr>
                  <a:t>Regulatory Approval to Begin</a:t>
                </a:r>
              </a:p>
              <a:p>
                <a:pPr algn="ctr"/>
                <a:r>
                  <a:rPr lang="en-US" sz="1600">
                    <a:solidFill>
                      <a:srgbClr val="000000"/>
                    </a:solidFill>
                    <a:latin typeface="Arial" charset="0"/>
                  </a:rPr>
                  <a:t>Testing in Humans</a:t>
                </a:r>
                <a:endParaRPr lang="en-US" sz="1600"/>
              </a:p>
            </p:txBody>
          </p:sp>
          <p:sp>
            <p:nvSpPr>
              <p:cNvPr id="303137" name="Rectangle 43"/>
              <p:cNvSpPr>
                <a:spLocks noChangeArrowheads="1"/>
              </p:cNvSpPr>
              <p:nvPr/>
            </p:nvSpPr>
            <p:spPr bwMode="auto">
              <a:xfrm>
                <a:off x="4802" y="1680"/>
                <a:ext cx="4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a:solidFill>
                      <a:srgbClr val="000000"/>
                    </a:solidFill>
                    <a:latin typeface="Arial" charset="0"/>
                  </a:rPr>
                  <a:t>Phase 1</a:t>
                </a:r>
              </a:p>
            </p:txBody>
          </p:sp>
          <p:sp>
            <p:nvSpPr>
              <p:cNvPr id="27707" name="Rectangle 49"/>
              <p:cNvSpPr>
                <a:spLocks noChangeArrowheads="1"/>
              </p:cNvSpPr>
              <p:nvPr/>
            </p:nvSpPr>
            <p:spPr bwMode="auto">
              <a:xfrm>
                <a:off x="4720" y="2474"/>
                <a:ext cx="474" cy="155"/>
              </a:xfrm>
              <a:prstGeom prst="rect">
                <a:avLst/>
              </a:prstGeom>
              <a:noFill/>
              <a:ln w="9525">
                <a:noFill/>
                <a:miter lim="800000"/>
                <a:headEnd/>
                <a:tailEnd/>
              </a:ln>
            </p:spPr>
            <p:txBody>
              <a:bodyPr wrap="none" lIns="0" tIns="0" rIns="0" bIns="0">
                <a:spAutoFit/>
              </a:bodyPr>
              <a:lstStyle/>
              <a:p>
                <a:pPr algn="ctr">
                  <a:defRPr/>
                </a:pPr>
                <a:r>
                  <a:rPr lang="en-US" sz="1600" dirty="0">
                    <a:solidFill>
                      <a:srgbClr val="000000"/>
                    </a:solidFill>
                    <a:effectLst>
                      <a:glow rad="101600">
                        <a:schemeClr val="bg1">
                          <a:alpha val="60000"/>
                        </a:schemeClr>
                      </a:glow>
                    </a:effectLst>
                    <a:latin typeface="Arial" charset="0"/>
                  </a:rPr>
                  <a:t>Phase 2</a:t>
                </a:r>
              </a:p>
            </p:txBody>
          </p:sp>
          <p:sp>
            <p:nvSpPr>
              <p:cNvPr id="27709" name="Rectangle 57"/>
              <p:cNvSpPr>
                <a:spLocks noChangeArrowheads="1"/>
              </p:cNvSpPr>
              <p:nvPr/>
            </p:nvSpPr>
            <p:spPr bwMode="auto">
              <a:xfrm>
                <a:off x="4402" y="3301"/>
                <a:ext cx="545" cy="155"/>
              </a:xfrm>
              <a:prstGeom prst="rect">
                <a:avLst/>
              </a:prstGeom>
              <a:noFill/>
              <a:ln w="9525">
                <a:noFill/>
                <a:miter lim="800000"/>
                <a:headEnd/>
                <a:tailEnd/>
              </a:ln>
            </p:spPr>
            <p:txBody>
              <a:bodyPr wrap="none" lIns="0" tIns="0" rIns="0" bIns="0">
                <a:spAutoFit/>
              </a:bodyPr>
              <a:lstStyle/>
              <a:p>
                <a:pPr algn="ctr">
                  <a:defRPr/>
                </a:pPr>
                <a:r>
                  <a:rPr lang="en-US" sz="1600" dirty="0">
                    <a:solidFill>
                      <a:srgbClr val="000000"/>
                    </a:solidFill>
                    <a:effectLst>
                      <a:glow rad="101600">
                        <a:schemeClr val="bg1">
                          <a:alpha val="60000"/>
                        </a:schemeClr>
                      </a:glow>
                    </a:effectLst>
                    <a:latin typeface="Arial" charset="0"/>
                  </a:rPr>
                  <a:t>Phase 3a</a:t>
                </a:r>
              </a:p>
            </p:txBody>
          </p:sp>
          <p:sp>
            <p:nvSpPr>
              <p:cNvPr id="27711" name="Rectangle 71"/>
              <p:cNvSpPr>
                <a:spLocks noChangeArrowheads="1"/>
              </p:cNvSpPr>
              <p:nvPr/>
            </p:nvSpPr>
            <p:spPr bwMode="auto">
              <a:xfrm>
                <a:off x="2341" y="3766"/>
                <a:ext cx="545" cy="155"/>
              </a:xfrm>
              <a:prstGeom prst="rect">
                <a:avLst/>
              </a:prstGeom>
              <a:noFill/>
              <a:ln w="9525">
                <a:noFill/>
                <a:miter lim="800000"/>
                <a:headEnd/>
                <a:tailEnd/>
              </a:ln>
            </p:spPr>
            <p:txBody>
              <a:bodyPr wrap="none" lIns="0" tIns="0" rIns="0" bIns="0">
                <a:spAutoFit/>
              </a:bodyPr>
              <a:lstStyle/>
              <a:p>
                <a:pPr algn="ctr">
                  <a:defRPr/>
                </a:pPr>
                <a:r>
                  <a:rPr lang="en-US" sz="1600" dirty="0">
                    <a:solidFill>
                      <a:srgbClr val="000000"/>
                    </a:solidFill>
                    <a:effectLst>
                      <a:glow rad="228600">
                        <a:schemeClr val="bg1">
                          <a:alpha val="40000"/>
                        </a:schemeClr>
                      </a:glow>
                    </a:effectLst>
                    <a:latin typeface="Arial" charset="0"/>
                  </a:rPr>
                  <a:t>Phase 3b</a:t>
                </a:r>
              </a:p>
            </p:txBody>
          </p:sp>
          <p:sp>
            <p:nvSpPr>
              <p:cNvPr id="303141" name="Rectangle 78"/>
              <p:cNvSpPr>
                <a:spLocks noChangeArrowheads="1"/>
              </p:cNvSpPr>
              <p:nvPr/>
            </p:nvSpPr>
            <p:spPr bwMode="auto">
              <a:xfrm>
                <a:off x="624" y="3360"/>
                <a:ext cx="13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a:solidFill>
                      <a:srgbClr val="000000"/>
                    </a:solidFill>
                    <a:latin typeface="Arial" charset="0"/>
                  </a:rPr>
                  <a:t>Regulatory Approval to Market</a:t>
                </a:r>
              </a:p>
              <a:p>
                <a:pPr algn="ctr"/>
                <a:r>
                  <a:rPr lang="en-US" sz="1200">
                    <a:solidFill>
                      <a:srgbClr val="000000"/>
                    </a:solidFill>
                    <a:latin typeface="Arial" charset="0"/>
                  </a:rPr>
                  <a:t>the Investigational Product</a:t>
                </a:r>
                <a:endParaRPr lang="en-US" sz="1200"/>
              </a:p>
            </p:txBody>
          </p:sp>
          <p:sp>
            <p:nvSpPr>
              <p:cNvPr id="303142" name="Rectangle 93"/>
              <p:cNvSpPr>
                <a:spLocks noChangeArrowheads="1"/>
              </p:cNvSpPr>
              <p:nvPr/>
            </p:nvSpPr>
            <p:spPr bwMode="auto">
              <a:xfrm>
                <a:off x="720" y="1920"/>
                <a:ext cx="115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Arial" charset="0"/>
                  </a:rPr>
                  <a:t>After-Market Testing</a:t>
                </a:r>
                <a:endParaRPr lang="en-US" sz="1600"/>
              </a:p>
            </p:txBody>
          </p:sp>
          <p:sp>
            <p:nvSpPr>
              <p:cNvPr id="303143" name="Rectangle 95"/>
              <p:cNvSpPr>
                <a:spLocks noChangeArrowheads="1"/>
              </p:cNvSpPr>
              <p:nvPr/>
            </p:nvSpPr>
            <p:spPr bwMode="auto">
              <a:xfrm>
                <a:off x="3439" y="336"/>
                <a:ext cx="106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a:solidFill>
                      <a:srgbClr val="000000"/>
                    </a:solidFill>
                    <a:latin typeface="Arial" charset="0"/>
                  </a:rPr>
                  <a:t>Animal and</a:t>
                </a:r>
              </a:p>
              <a:p>
                <a:pPr algn="ctr"/>
                <a:r>
                  <a:rPr lang="en-US" sz="1600">
                    <a:solidFill>
                      <a:srgbClr val="000000"/>
                    </a:solidFill>
                    <a:latin typeface="Arial" charset="0"/>
                  </a:rPr>
                  <a:t>Laboratory Testing</a:t>
                </a:r>
                <a:endParaRPr lang="en-US" sz="1600"/>
              </a:p>
            </p:txBody>
          </p:sp>
          <p:sp>
            <p:nvSpPr>
              <p:cNvPr id="303144" name="Rectangle 110"/>
              <p:cNvSpPr>
                <a:spLocks noChangeArrowheads="1"/>
              </p:cNvSpPr>
              <p:nvPr/>
            </p:nvSpPr>
            <p:spPr bwMode="auto">
              <a:xfrm rot="-900000">
                <a:off x="1881" y="41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303145" name="Rectangle 112"/>
              <p:cNvSpPr>
                <a:spLocks noChangeArrowheads="1"/>
              </p:cNvSpPr>
              <p:nvPr/>
            </p:nvSpPr>
            <p:spPr bwMode="auto">
              <a:xfrm>
                <a:off x="1622" y="785"/>
                <a:ext cx="4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Arial" charset="0"/>
                  </a:rPr>
                  <a:t>Sponsor</a:t>
                </a:r>
                <a:endParaRPr lang="en-US" sz="1600"/>
              </a:p>
            </p:txBody>
          </p:sp>
          <p:sp>
            <p:nvSpPr>
              <p:cNvPr id="303146" name="Rectangle 138"/>
              <p:cNvSpPr>
                <a:spLocks noChangeArrowheads="1"/>
              </p:cNvSpPr>
              <p:nvPr/>
            </p:nvSpPr>
            <p:spPr bwMode="auto">
              <a:xfrm>
                <a:off x="472" y="2784"/>
                <a:ext cx="10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a:solidFill>
                      <a:srgbClr val="000000"/>
                    </a:solidFill>
                    <a:latin typeface="Arial" charset="0"/>
                  </a:rPr>
                  <a:t>Investigational Product</a:t>
                </a:r>
              </a:p>
              <a:p>
                <a:pPr algn="ctr"/>
                <a:r>
                  <a:rPr lang="en-US" sz="1200">
                    <a:solidFill>
                      <a:srgbClr val="000000"/>
                    </a:solidFill>
                    <a:latin typeface="Arial" charset="0"/>
                  </a:rPr>
                  <a:t>Is Marketed To the Public</a:t>
                </a:r>
                <a:endParaRPr lang="en-US" sz="1200"/>
              </a:p>
            </p:txBody>
          </p:sp>
          <p:sp>
            <p:nvSpPr>
              <p:cNvPr id="303147" name="Freeform 141"/>
              <p:cNvSpPr>
                <a:spLocks/>
              </p:cNvSpPr>
              <p:nvPr/>
            </p:nvSpPr>
            <p:spPr bwMode="auto">
              <a:xfrm>
                <a:off x="432" y="816"/>
                <a:ext cx="1001" cy="1056"/>
              </a:xfrm>
              <a:custGeom>
                <a:avLst/>
                <a:gdLst>
                  <a:gd name="T0" fmla="*/ 499 w 1229"/>
                  <a:gd name="T1" fmla="*/ 0 h 1458"/>
                  <a:gd name="T2" fmla="*/ 541 w 1229"/>
                  <a:gd name="T3" fmla="*/ 94 h 1458"/>
                  <a:gd name="T4" fmla="*/ 499 w 1229"/>
                  <a:gd name="T5" fmla="*/ 67 h 1458"/>
                  <a:gd name="T6" fmla="*/ 223 w 1229"/>
                  <a:gd name="T7" fmla="*/ 401 h 1458"/>
                  <a:gd name="T8" fmla="*/ 125 w 1229"/>
                  <a:gd name="T9" fmla="*/ 361 h 1458"/>
                  <a:gd name="T10" fmla="*/ 0 w 1229"/>
                  <a:gd name="T11" fmla="*/ 347 h 1458"/>
                  <a:gd name="T12" fmla="*/ 388 w 1229"/>
                  <a:gd name="T13" fmla="*/ 41 h 1458"/>
                  <a:gd name="T14" fmla="*/ 318 w 1229"/>
                  <a:gd name="T15" fmla="*/ 41 h 1458"/>
                  <a:gd name="T16" fmla="*/ 499 w 1229"/>
                  <a:gd name="T17" fmla="*/ 0 h 1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9"/>
                  <a:gd name="T28" fmla="*/ 0 h 1458"/>
                  <a:gd name="T29" fmla="*/ 1229 w 1229"/>
                  <a:gd name="T30" fmla="*/ 1458 h 14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9" h="1458">
                    <a:moveTo>
                      <a:pt x="1134" y="0"/>
                    </a:moveTo>
                    <a:lnTo>
                      <a:pt x="1229" y="343"/>
                    </a:lnTo>
                    <a:lnTo>
                      <a:pt x="1134" y="245"/>
                    </a:lnTo>
                    <a:lnTo>
                      <a:pt x="506" y="1458"/>
                    </a:lnTo>
                    <a:lnTo>
                      <a:pt x="285" y="1311"/>
                    </a:lnTo>
                    <a:lnTo>
                      <a:pt x="0" y="1261"/>
                    </a:lnTo>
                    <a:lnTo>
                      <a:pt x="881" y="148"/>
                    </a:lnTo>
                    <a:lnTo>
                      <a:pt x="723" y="148"/>
                    </a:lnTo>
                    <a:lnTo>
                      <a:pt x="1134" y="0"/>
                    </a:lnTo>
                    <a:close/>
                  </a:path>
                </a:pathLst>
              </a:custGeom>
              <a:solidFill>
                <a:srgbClr val="FFFFFF"/>
              </a:solidFill>
              <a:ln w="2">
                <a:solidFill>
                  <a:srgbClr val="000000"/>
                </a:solidFill>
                <a:prstDash val="solid"/>
                <a:round/>
                <a:headEnd/>
                <a:tailEnd/>
              </a:ln>
            </p:spPr>
            <p:txBody>
              <a:bodyPr/>
              <a:lstStyle/>
              <a:p>
                <a:endParaRPr lang="en-US"/>
              </a:p>
            </p:txBody>
          </p:sp>
          <p:sp>
            <p:nvSpPr>
              <p:cNvPr id="303148" name="Rectangle 142"/>
              <p:cNvSpPr>
                <a:spLocks noChangeArrowheads="1"/>
              </p:cNvSpPr>
              <p:nvPr/>
            </p:nvSpPr>
            <p:spPr bwMode="auto">
              <a:xfrm rot="-3339102">
                <a:off x="439" y="1292"/>
                <a:ext cx="100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400">
                    <a:solidFill>
                      <a:srgbClr val="000000"/>
                    </a:solidFill>
                    <a:latin typeface="Arial" charset="0"/>
                  </a:rPr>
                  <a:t>Profits return to </a:t>
                </a:r>
              </a:p>
              <a:p>
                <a:pPr algn="ctr"/>
                <a:r>
                  <a:rPr lang="en-US" sz="1400">
                    <a:solidFill>
                      <a:srgbClr val="000000"/>
                    </a:solidFill>
                    <a:latin typeface="Arial" charset="0"/>
                  </a:rPr>
                  <a:t>the Sponsor</a:t>
                </a:r>
                <a:endParaRPr lang="en-US" sz="1400"/>
              </a:p>
            </p:txBody>
          </p:sp>
          <p:sp>
            <p:nvSpPr>
              <p:cNvPr id="303149" name="Rectangle 159"/>
              <p:cNvSpPr>
                <a:spLocks noChangeArrowheads="1"/>
              </p:cNvSpPr>
              <p:nvPr/>
            </p:nvSpPr>
            <p:spPr bwMode="auto">
              <a:xfrm>
                <a:off x="2592" y="816"/>
                <a:ext cx="7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Arial" charset="0"/>
                  </a:rPr>
                  <a:t>Discovery</a:t>
                </a:r>
                <a:endParaRPr lang="en-US" sz="2000" b="1"/>
              </a:p>
            </p:txBody>
          </p:sp>
          <p:sp>
            <p:nvSpPr>
              <p:cNvPr id="303150" name="Rectangle 160"/>
              <p:cNvSpPr>
                <a:spLocks noChangeArrowheads="1"/>
              </p:cNvSpPr>
              <p:nvPr/>
            </p:nvSpPr>
            <p:spPr bwMode="auto">
              <a:xfrm>
                <a:off x="3600" y="672"/>
                <a:ext cx="4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a:solidFill>
                      <a:srgbClr val="000000"/>
                    </a:solidFill>
                    <a:latin typeface="Arial" charset="0"/>
                  </a:rPr>
                  <a:t>Pre-Clinical</a:t>
                </a:r>
                <a:endParaRPr lang="en-US" sz="1200"/>
              </a:p>
            </p:txBody>
          </p:sp>
          <p:sp>
            <p:nvSpPr>
              <p:cNvPr id="303151" name="Rectangle 161"/>
              <p:cNvSpPr>
                <a:spLocks noChangeArrowheads="1"/>
              </p:cNvSpPr>
              <p:nvPr/>
            </p:nvSpPr>
            <p:spPr bwMode="auto">
              <a:xfrm>
                <a:off x="1090" y="1536"/>
                <a:ext cx="116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Arial" charset="0"/>
                  </a:rPr>
                  <a:t>Post-Marketing</a:t>
                </a:r>
                <a:endParaRPr lang="en-US" sz="2000" b="1">
                  <a:latin typeface="Arial" charset="0"/>
                </a:endParaRPr>
              </a:p>
            </p:txBody>
          </p:sp>
          <p:sp>
            <p:nvSpPr>
              <p:cNvPr id="303152" name="Rectangle 163"/>
              <p:cNvSpPr>
                <a:spLocks noChangeArrowheads="1"/>
              </p:cNvSpPr>
              <p:nvPr/>
            </p:nvSpPr>
            <p:spPr bwMode="auto">
              <a:xfrm>
                <a:off x="912" y="3600"/>
                <a:ext cx="58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a:solidFill>
                      <a:srgbClr val="000000"/>
                    </a:solidFill>
                    <a:latin typeface="Arial" charset="0"/>
                  </a:rPr>
                  <a:t>NDA/MAA</a:t>
                </a:r>
              </a:p>
              <a:p>
                <a:pPr algn="ctr"/>
                <a:r>
                  <a:rPr lang="en-US" sz="1600">
                    <a:solidFill>
                      <a:srgbClr val="000000"/>
                    </a:solidFill>
                    <a:latin typeface="Arial" charset="0"/>
                  </a:rPr>
                  <a:t>Approval</a:t>
                </a:r>
                <a:endParaRPr lang="en-US" sz="1600"/>
              </a:p>
            </p:txBody>
          </p:sp>
          <p:sp>
            <p:nvSpPr>
              <p:cNvPr id="303153" name="Rectangle 165"/>
              <p:cNvSpPr>
                <a:spLocks noChangeArrowheads="1"/>
              </p:cNvSpPr>
              <p:nvPr/>
            </p:nvSpPr>
            <p:spPr bwMode="auto">
              <a:xfrm>
                <a:off x="3168" y="2544"/>
                <a:ext cx="5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Arial" charset="0"/>
                  </a:rPr>
                  <a:t>Clinical</a:t>
                </a:r>
                <a:endParaRPr lang="en-US" sz="2000" b="1"/>
              </a:p>
            </p:txBody>
          </p:sp>
          <p:sp>
            <p:nvSpPr>
              <p:cNvPr id="303154" name="Rectangle 166"/>
              <p:cNvSpPr>
                <a:spLocks noChangeArrowheads="1"/>
              </p:cNvSpPr>
              <p:nvPr/>
            </p:nvSpPr>
            <p:spPr bwMode="auto">
              <a:xfrm>
                <a:off x="4320" y="912"/>
                <a:ext cx="2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Arial" charset="0"/>
                  </a:rPr>
                  <a:t>IND</a:t>
                </a:r>
                <a:endParaRPr lang="en-US" sz="2000" b="1"/>
              </a:p>
            </p:txBody>
          </p:sp>
        </p:grpSp>
        <p:sp>
          <p:nvSpPr>
            <p:cNvPr id="303155" name="Rectangle 273"/>
            <p:cNvSpPr>
              <a:spLocks noChangeArrowheads="1"/>
            </p:cNvSpPr>
            <p:nvPr/>
          </p:nvSpPr>
          <p:spPr bwMode="auto">
            <a:xfrm>
              <a:off x="5410200" y="6096000"/>
              <a:ext cx="105798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a:solidFill>
                    <a:srgbClr val="000000"/>
                  </a:solidFill>
                  <a:latin typeface="Arial" charset="0"/>
                </a:rPr>
                <a:t>Submission</a:t>
              </a:r>
            </a:p>
            <a:p>
              <a:pPr algn="ctr"/>
              <a:r>
                <a:rPr lang="en-US" sz="1600">
                  <a:solidFill>
                    <a:srgbClr val="000000"/>
                  </a:solidFill>
                  <a:latin typeface="Arial" charset="0"/>
                </a:rPr>
                <a:t>NDA/MAA</a:t>
              </a:r>
              <a:endParaRPr lang="en-US" sz="1600"/>
            </a:p>
          </p:txBody>
        </p:sp>
      </p:grpSp>
      <p:pic>
        <p:nvPicPr>
          <p:cNvPr id="303156" name="Picture 84" descr="beginning.bmp"/>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52400"/>
            <a:ext cx="20621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57" name="Rectangle 2"/>
          <p:cNvSpPr>
            <a:spLocks noChangeArrowheads="1"/>
          </p:cNvSpPr>
          <p:nvPr/>
        </p:nvSpPr>
        <p:spPr bwMode="auto">
          <a:xfrm>
            <a:off x="0" y="1184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03158" name="Rectangle 3"/>
          <p:cNvSpPr>
            <a:spLocks noChangeArrowheads="1"/>
          </p:cNvSpPr>
          <p:nvPr/>
        </p:nvSpPr>
        <p:spPr bwMode="auto">
          <a:xfrm>
            <a:off x="0" y="567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Arial" charset="0"/>
            </a:endParaRPr>
          </a:p>
        </p:txBody>
      </p:sp>
      <p:pic>
        <p:nvPicPr>
          <p:cNvPr id="303159" name="Picture 274" descr="money man copy.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457200"/>
            <a:ext cx="9906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 name="Freeform 284"/>
          <p:cNvSpPr/>
          <p:nvPr/>
        </p:nvSpPr>
        <p:spPr>
          <a:xfrm>
            <a:off x="7581900" y="2266950"/>
            <a:ext cx="114300" cy="419100"/>
          </a:xfrm>
          <a:custGeom>
            <a:avLst/>
            <a:gdLst>
              <a:gd name="connsiteX0" fmla="*/ 0 w 114300"/>
              <a:gd name="connsiteY0" fmla="*/ 0 h 419100"/>
              <a:gd name="connsiteX1" fmla="*/ 57150 w 114300"/>
              <a:gd name="connsiteY1" fmla="*/ 171450 h 419100"/>
              <a:gd name="connsiteX2" fmla="*/ 114300 w 114300"/>
              <a:gd name="connsiteY2" fmla="*/ 419100 h 419100"/>
            </a:gdLst>
            <a:ahLst/>
            <a:cxnLst>
              <a:cxn ang="0">
                <a:pos x="connsiteX0" y="connsiteY0"/>
              </a:cxn>
              <a:cxn ang="0">
                <a:pos x="connsiteX1" y="connsiteY1"/>
              </a:cxn>
              <a:cxn ang="0">
                <a:pos x="connsiteX2" y="connsiteY2"/>
              </a:cxn>
            </a:cxnLst>
            <a:rect l="l" t="t" r="r" b="b"/>
            <a:pathLst>
              <a:path w="114300" h="419100">
                <a:moveTo>
                  <a:pt x="0" y="0"/>
                </a:moveTo>
                <a:cubicBezTo>
                  <a:pt x="19050" y="50800"/>
                  <a:pt x="38100" y="101600"/>
                  <a:pt x="57150" y="171450"/>
                </a:cubicBezTo>
                <a:cubicBezTo>
                  <a:pt x="76200" y="241300"/>
                  <a:pt x="114300" y="419100"/>
                  <a:pt x="114300" y="419100"/>
                </a:cubicBez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86" name="Freeform 285"/>
          <p:cNvSpPr/>
          <p:nvPr/>
        </p:nvSpPr>
        <p:spPr>
          <a:xfrm>
            <a:off x="7772400" y="3162300"/>
            <a:ext cx="41275" cy="762000"/>
          </a:xfrm>
          <a:custGeom>
            <a:avLst/>
            <a:gdLst>
              <a:gd name="connsiteX0" fmla="*/ 19050 w 41275"/>
              <a:gd name="connsiteY0" fmla="*/ 0 h 762000"/>
              <a:gd name="connsiteX1" fmla="*/ 38100 w 41275"/>
              <a:gd name="connsiteY1" fmla="*/ 342900 h 762000"/>
              <a:gd name="connsiteX2" fmla="*/ 0 w 41275"/>
              <a:gd name="connsiteY2" fmla="*/ 762000 h 762000"/>
            </a:gdLst>
            <a:ahLst/>
            <a:cxnLst>
              <a:cxn ang="0">
                <a:pos x="connsiteX0" y="connsiteY0"/>
              </a:cxn>
              <a:cxn ang="0">
                <a:pos x="connsiteX1" y="connsiteY1"/>
              </a:cxn>
              <a:cxn ang="0">
                <a:pos x="connsiteX2" y="connsiteY2"/>
              </a:cxn>
            </a:cxnLst>
            <a:rect l="l" t="t" r="r" b="b"/>
            <a:pathLst>
              <a:path w="41275" h="762000">
                <a:moveTo>
                  <a:pt x="19050" y="0"/>
                </a:moveTo>
                <a:cubicBezTo>
                  <a:pt x="30162" y="107950"/>
                  <a:pt x="41275" y="215900"/>
                  <a:pt x="38100" y="342900"/>
                </a:cubicBezTo>
                <a:cubicBezTo>
                  <a:pt x="34925" y="469900"/>
                  <a:pt x="17462" y="615950"/>
                  <a:pt x="0" y="762000"/>
                </a:cubicBez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87" name="Freeform 286"/>
          <p:cNvSpPr/>
          <p:nvPr/>
        </p:nvSpPr>
        <p:spPr>
          <a:xfrm>
            <a:off x="7448550" y="4381500"/>
            <a:ext cx="247650" cy="838200"/>
          </a:xfrm>
          <a:custGeom>
            <a:avLst/>
            <a:gdLst>
              <a:gd name="connsiteX0" fmla="*/ 247650 w 247650"/>
              <a:gd name="connsiteY0" fmla="*/ 0 h 838200"/>
              <a:gd name="connsiteX1" fmla="*/ 190500 w 247650"/>
              <a:gd name="connsiteY1" fmla="*/ 381000 h 838200"/>
              <a:gd name="connsiteX2" fmla="*/ 0 w 247650"/>
              <a:gd name="connsiteY2" fmla="*/ 838200 h 838200"/>
            </a:gdLst>
            <a:ahLst/>
            <a:cxnLst>
              <a:cxn ang="0">
                <a:pos x="connsiteX0" y="connsiteY0"/>
              </a:cxn>
              <a:cxn ang="0">
                <a:pos x="connsiteX1" y="connsiteY1"/>
              </a:cxn>
              <a:cxn ang="0">
                <a:pos x="connsiteX2" y="connsiteY2"/>
              </a:cxn>
            </a:cxnLst>
            <a:rect l="l" t="t" r="r" b="b"/>
            <a:pathLst>
              <a:path w="247650" h="838200">
                <a:moveTo>
                  <a:pt x="247650" y="0"/>
                </a:moveTo>
                <a:cubicBezTo>
                  <a:pt x="239712" y="120650"/>
                  <a:pt x="231775" y="241300"/>
                  <a:pt x="190500" y="381000"/>
                </a:cubicBezTo>
                <a:cubicBezTo>
                  <a:pt x="149225" y="520700"/>
                  <a:pt x="74612" y="679450"/>
                  <a:pt x="0" y="838200"/>
                </a:cubicBez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89" name="Freeform 288"/>
          <p:cNvSpPr/>
          <p:nvPr/>
        </p:nvSpPr>
        <p:spPr>
          <a:xfrm rot="21198833">
            <a:off x="6108700" y="5762625"/>
            <a:ext cx="822325" cy="265113"/>
          </a:xfrm>
          <a:custGeom>
            <a:avLst/>
            <a:gdLst>
              <a:gd name="connsiteX0" fmla="*/ 1104900 w 1104900"/>
              <a:gd name="connsiteY0" fmla="*/ 0 h 266700"/>
              <a:gd name="connsiteX1" fmla="*/ 647700 w 1104900"/>
              <a:gd name="connsiteY1" fmla="*/ 171450 h 266700"/>
              <a:gd name="connsiteX2" fmla="*/ 0 w 1104900"/>
              <a:gd name="connsiteY2" fmla="*/ 266700 h 266700"/>
            </a:gdLst>
            <a:ahLst/>
            <a:cxnLst>
              <a:cxn ang="0">
                <a:pos x="connsiteX0" y="connsiteY0"/>
              </a:cxn>
              <a:cxn ang="0">
                <a:pos x="connsiteX1" y="connsiteY1"/>
              </a:cxn>
              <a:cxn ang="0">
                <a:pos x="connsiteX2" y="connsiteY2"/>
              </a:cxn>
            </a:cxnLst>
            <a:rect l="l" t="t" r="r" b="b"/>
            <a:pathLst>
              <a:path w="1104900" h="266700">
                <a:moveTo>
                  <a:pt x="1104900" y="0"/>
                </a:moveTo>
                <a:cubicBezTo>
                  <a:pt x="968375" y="63500"/>
                  <a:pt x="831850" y="127000"/>
                  <a:pt x="647700" y="171450"/>
                </a:cubicBezTo>
                <a:cubicBezTo>
                  <a:pt x="463550" y="215900"/>
                  <a:pt x="231775" y="241300"/>
                  <a:pt x="0" y="266700"/>
                </a:cubicBez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90" name="Freeform 289"/>
          <p:cNvSpPr/>
          <p:nvPr/>
        </p:nvSpPr>
        <p:spPr>
          <a:xfrm>
            <a:off x="6591300" y="914400"/>
            <a:ext cx="495300" cy="323850"/>
          </a:xfrm>
          <a:custGeom>
            <a:avLst/>
            <a:gdLst>
              <a:gd name="connsiteX0" fmla="*/ 0 w 495300"/>
              <a:gd name="connsiteY0" fmla="*/ 0 h 323850"/>
              <a:gd name="connsiteX1" fmla="*/ 495300 w 495300"/>
              <a:gd name="connsiteY1" fmla="*/ 323850 h 323850"/>
              <a:gd name="connsiteX2" fmla="*/ 495300 w 495300"/>
              <a:gd name="connsiteY2" fmla="*/ 323850 h 323850"/>
              <a:gd name="connsiteX3" fmla="*/ 495300 w 495300"/>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495300" h="323850">
                <a:moveTo>
                  <a:pt x="0" y="0"/>
                </a:moveTo>
                <a:lnTo>
                  <a:pt x="495300" y="323850"/>
                </a:lnTo>
                <a:lnTo>
                  <a:pt x="495300" y="323850"/>
                </a:lnTo>
                <a:lnTo>
                  <a:pt x="495300" y="323850"/>
                </a:ln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91" name="Freeform 290"/>
          <p:cNvSpPr/>
          <p:nvPr/>
        </p:nvSpPr>
        <p:spPr>
          <a:xfrm>
            <a:off x="5029200" y="495300"/>
            <a:ext cx="552450" cy="76200"/>
          </a:xfrm>
          <a:custGeom>
            <a:avLst/>
            <a:gdLst>
              <a:gd name="connsiteX0" fmla="*/ 0 w 552450"/>
              <a:gd name="connsiteY0" fmla="*/ 0 h 76200"/>
              <a:gd name="connsiteX1" fmla="*/ 552450 w 552450"/>
              <a:gd name="connsiteY1" fmla="*/ 76200 h 76200"/>
            </a:gdLst>
            <a:ahLst/>
            <a:cxnLst>
              <a:cxn ang="0">
                <a:pos x="connsiteX0" y="connsiteY0"/>
              </a:cxn>
              <a:cxn ang="0">
                <a:pos x="connsiteX1" y="connsiteY1"/>
              </a:cxn>
            </a:cxnLst>
            <a:rect l="l" t="t" r="r" b="b"/>
            <a:pathLst>
              <a:path w="552450" h="76200">
                <a:moveTo>
                  <a:pt x="0" y="0"/>
                </a:moveTo>
                <a:lnTo>
                  <a:pt x="552450" y="76200"/>
                </a:ln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92" name="Freeform 291"/>
          <p:cNvSpPr/>
          <p:nvPr/>
        </p:nvSpPr>
        <p:spPr>
          <a:xfrm>
            <a:off x="3009900" y="552450"/>
            <a:ext cx="800100" cy="190500"/>
          </a:xfrm>
          <a:custGeom>
            <a:avLst/>
            <a:gdLst>
              <a:gd name="connsiteX0" fmla="*/ 0 w 800100"/>
              <a:gd name="connsiteY0" fmla="*/ 190500 h 190500"/>
              <a:gd name="connsiteX1" fmla="*/ 304800 w 800100"/>
              <a:gd name="connsiteY1" fmla="*/ 95250 h 190500"/>
              <a:gd name="connsiteX2" fmla="*/ 800100 w 800100"/>
              <a:gd name="connsiteY2" fmla="*/ 0 h 190500"/>
            </a:gdLst>
            <a:ahLst/>
            <a:cxnLst>
              <a:cxn ang="0">
                <a:pos x="connsiteX0" y="connsiteY0"/>
              </a:cxn>
              <a:cxn ang="0">
                <a:pos x="connsiteX1" y="connsiteY1"/>
              </a:cxn>
              <a:cxn ang="0">
                <a:pos x="connsiteX2" y="connsiteY2"/>
              </a:cxn>
            </a:cxnLst>
            <a:rect l="l" t="t" r="r" b="b"/>
            <a:pathLst>
              <a:path w="800100" h="190500">
                <a:moveTo>
                  <a:pt x="0" y="190500"/>
                </a:moveTo>
                <a:cubicBezTo>
                  <a:pt x="85725" y="158750"/>
                  <a:pt x="171450" y="127000"/>
                  <a:pt x="304800" y="95250"/>
                </a:cubicBezTo>
                <a:cubicBezTo>
                  <a:pt x="438150" y="63500"/>
                  <a:pt x="619125" y="31750"/>
                  <a:pt x="800100" y="0"/>
                </a:cubicBez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95" name="Freeform 294"/>
          <p:cNvSpPr/>
          <p:nvPr/>
        </p:nvSpPr>
        <p:spPr>
          <a:xfrm>
            <a:off x="1504950" y="4795838"/>
            <a:ext cx="352425" cy="523875"/>
          </a:xfrm>
          <a:custGeom>
            <a:avLst/>
            <a:gdLst>
              <a:gd name="connsiteX0" fmla="*/ 352425 w 352425"/>
              <a:gd name="connsiteY0" fmla="*/ 523875 h 523875"/>
              <a:gd name="connsiteX1" fmla="*/ 209550 w 352425"/>
              <a:gd name="connsiteY1" fmla="*/ 400050 h 523875"/>
              <a:gd name="connsiteX2" fmla="*/ 66675 w 352425"/>
              <a:gd name="connsiteY2" fmla="*/ 185737 h 523875"/>
              <a:gd name="connsiteX3" fmla="*/ 0 w 352425"/>
              <a:gd name="connsiteY3" fmla="*/ 0 h 523875"/>
            </a:gdLst>
            <a:ahLst/>
            <a:cxnLst>
              <a:cxn ang="0">
                <a:pos x="connsiteX0" y="connsiteY0"/>
              </a:cxn>
              <a:cxn ang="0">
                <a:pos x="connsiteX1" y="connsiteY1"/>
              </a:cxn>
              <a:cxn ang="0">
                <a:pos x="connsiteX2" y="connsiteY2"/>
              </a:cxn>
              <a:cxn ang="0">
                <a:pos x="connsiteX3" y="connsiteY3"/>
              </a:cxn>
            </a:cxnLst>
            <a:rect l="l" t="t" r="r" b="b"/>
            <a:pathLst>
              <a:path w="352425" h="523875">
                <a:moveTo>
                  <a:pt x="352425" y="523875"/>
                </a:moveTo>
                <a:cubicBezTo>
                  <a:pt x="304800" y="490140"/>
                  <a:pt x="257175" y="456406"/>
                  <a:pt x="209550" y="400050"/>
                </a:cubicBezTo>
                <a:cubicBezTo>
                  <a:pt x="161925" y="343694"/>
                  <a:pt x="101600" y="252412"/>
                  <a:pt x="66675" y="185737"/>
                </a:cubicBezTo>
                <a:cubicBezTo>
                  <a:pt x="31750" y="119062"/>
                  <a:pt x="0" y="0"/>
                  <a:pt x="0" y="0"/>
                </a:cubicBez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97" name="Oval 296"/>
          <p:cNvSpPr/>
          <p:nvPr/>
        </p:nvSpPr>
        <p:spPr>
          <a:xfrm>
            <a:off x="990600" y="3714750"/>
            <a:ext cx="1223963" cy="58578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a:p>
        </p:txBody>
      </p:sp>
      <p:pic>
        <p:nvPicPr>
          <p:cNvPr id="303169" name="Picture 277" descr="C:\Documents and Settings\chapmaae\Local Settings\Temporary Internet Files\Content.IE5\GDUNCTI7\dglxasset[2].aspx"/>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6188" y="3573463"/>
            <a:ext cx="660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 name="Freeform 298"/>
          <p:cNvSpPr/>
          <p:nvPr/>
        </p:nvSpPr>
        <p:spPr>
          <a:xfrm>
            <a:off x="1371600" y="3276600"/>
            <a:ext cx="46038" cy="304800"/>
          </a:xfrm>
          <a:custGeom>
            <a:avLst/>
            <a:gdLst>
              <a:gd name="connsiteX0" fmla="*/ 7938 w 55563"/>
              <a:gd name="connsiteY0" fmla="*/ 423863 h 423863"/>
              <a:gd name="connsiteX1" fmla="*/ 7938 w 55563"/>
              <a:gd name="connsiteY1" fmla="*/ 209550 h 423863"/>
              <a:gd name="connsiteX2" fmla="*/ 55563 w 55563"/>
              <a:gd name="connsiteY2" fmla="*/ 0 h 423863"/>
            </a:gdLst>
            <a:ahLst/>
            <a:cxnLst>
              <a:cxn ang="0">
                <a:pos x="connsiteX0" y="connsiteY0"/>
              </a:cxn>
              <a:cxn ang="0">
                <a:pos x="connsiteX1" y="connsiteY1"/>
              </a:cxn>
              <a:cxn ang="0">
                <a:pos x="connsiteX2" y="connsiteY2"/>
              </a:cxn>
            </a:cxnLst>
            <a:rect l="l" t="t" r="r" b="b"/>
            <a:pathLst>
              <a:path w="55563" h="423863">
                <a:moveTo>
                  <a:pt x="7938" y="423863"/>
                </a:moveTo>
                <a:cubicBezTo>
                  <a:pt x="3969" y="352028"/>
                  <a:pt x="0" y="280194"/>
                  <a:pt x="7938" y="209550"/>
                </a:cubicBezTo>
                <a:cubicBezTo>
                  <a:pt x="15876" y="138906"/>
                  <a:pt x="35719" y="69453"/>
                  <a:pt x="55563" y="0"/>
                </a:cubicBez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300" name="Freeform 299"/>
          <p:cNvSpPr/>
          <p:nvPr/>
        </p:nvSpPr>
        <p:spPr>
          <a:xfrm>
            <a:off x="2438400" y="5924550"/>
            <a:ext cx="800100" cy="247650"/>
          </a:xfrm>
          <a:custGeom>
            <a:avLst/>
            <a:gdLst>
              <a:gd name="connsiteX0" fmla="*/ 800100 w 800100"/>
              <a:gd name="connsiteY0" fmla="*/ 247650 h 247650"/>
              <a:gd name="connsiteX1" fmla="*/ 400050 w 800100"/>
              <a:gd name="connsiteY1" fmla="*/ 190500 h 247650"/>
              <a:gd name="connsiteX2" fmla="*/ 0 w 800100"/>
              <a:gd name="connsiteY2" fmla="*/ 0 h 247650"/>
            </a:gdLst>
            <a:ahLst/>
            <a:cxnLst>
              <a:cxn ang="0">
                <a:pos x="connsiteX0" y="connsiteY0"/>
              </a:cxn>
              <a:cxn ang="0">
                <a:pos x="connsiteX1" y="connsiteY1"/>
              </a:cxn>
              <a:cxn ang="0">
                <a:pos x="connsiteX2" y="connsiteY2"/>
              </a:cxn>
            </a:cxnLst>
            <a:rect l="l" t="t" r="r" b="b"/>
            <a:pathLst>
              <a:path w="800100" h="247650">
                <a:moveTo>
                  <a:pt x="800100" y="247650"/>
                </a:moveTo>
                <a:cubicBezTo>
                  <a:pt x="666750" y="239712"/>
                  <a:pt x="533400" y="231775"/>
                  <a:pt x="400050" y="190500"/>
                </a:cubicBezTo>
                <a:cubicBezTo>
                  <a:pt x="266700" y="149225"/>
                  <a:pt x="133350" y="74612"/>
                  <a:pt x="0" y="0"/>
                </a:cubicBez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301" name="Freeform 300"/>
          <p:cNvSpPr/>
          <p:nvPr/>
        </p:nvSpPr>
        <p:spPr>
          <a:xfrm>
            <a:off x="4705350" y="6134100"/>
            <a:ext cx="609600" cy="95250"/>
          </a:xfrm>
          <a:custGeom>
            <a:avLst/>
            <a:gdLst>
              <a:gd name="connsiteX0" fmla="*/ 609600 w 609600"/>
              <a:gd name="connsiteY0" fmla="*/ 0 h 95250"/>
              <a:gd name="connsiteX1" fmla="*/ 361950 w 609600"/>
              <a:gd name="connsiteY1" fmla="*/ 57150 h 95250"/>
              <a:gd name="connsiteX2" fmla="*/ 0 w 609600"/>
              <a:gd name="connsiteY2" fmla="*/ 95250 h 95250"/>
            </a:gdLst>
            <a:ahLst/>
            <a:cxnLst>
              <a:cxn ang="0">
                <a:pos x="connsiteX0" y="connsiteY0"/>
              </a:cxn>
              <a:cxn ang="0">
                <a:pos x="connsiteX1" y="connsiteY1"/>
              </a:cxn>
              <a:cxn ang="0">
                <a:pos x="connsiteX2" y="connsiteY2"/>
              </a:cxn>
            </a:cxnLst>
            <a:rect l="l" t="t" r="r" b="b"/>
            <a:pathLst>
              <a:path w="609600" h="95250">
                <a:moveTo>
                  <a:pt x="609600" y="0"/>
                </a:moveTo>
                <a:cubicBezTo>
                  <a:pt x="536575" y="20637"/>
                  <a:pt x="463550" y="41275"/>
                  <a:pt x="361950" y="57150"/>
                </a:cubicBezTo>
                <a:cubicBezTo>
                  <a:pt x="260350" y="73025"/>
                  <a:pt x="130175" y="84137"/>
                  <a:pt x="0" y="95250"/>
                </a:cubicBezTo>
              </a:path>
            </a:pathLst>
          </a:custGeom>
          <a:ln>
            <a:headEnd type="none" w="med" len="med"/>
            <a:tailEnd type="arrow" w="med" len="med"/>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95" name="Arc 94"/>
          <p:cNvSpPr/>
          <p:nvPr/>
        </p:nvSpPr>
        <p:spPr>
          <a:xfrm rot="5625417">
            <a:off x="1356519" y="78581"/>
            <a:ext cx="5757863" cy="5489575"/>
          </a:xfrm>
          <a:prstGeom prst="arc">
            <a:avLst/>
          </a:prstGeom>
          <a:ln>
            <a:prstDash val="sysDot"/>
          </a:ln>
        </p:spPr>
        <p:style>
          <a:lnRef idx="3">
            <a:schemeClr val="dk1"/>
          </a:lnRef>
          <a:fillRef idx="0">
            <a:schemeClr val="dk1"/>
          </a:fillRef>
          <a:effectRef idx="2">
            <a:schemeClr val="dk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ctrTitle"/>
          </p:nvPr>
        </p:nvSpPr>
        <p:spPr/>
        <p:txBody>
          <a:bodyPr/>
          <a:lstStyle/>
          <a:p>
            <a:pPr algn="ctr"/>
            <a:r>
              <a:rPr lang="es-ES" sz="3200"/>
              <a:t>BUENA PRÁCTICA CLÍNICA</a:t>
            </a:r>
            <a:br>
              <a:rPr lang="es-ES" sz="3200"/>
            </a:br>
            <a:r>
              <a:rPr lang="es-ES" sz="3200"/>
              <a:t>EN INVESTIGACIÓN FARMACOLÓGICA</a:t>
            </a:r>
            <a:endParaRPr lang="en-US" sz="32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s-ES"/>
              <a:t>Buena Práctica Clínica: Historia</a:t>
            </a:r>
            <a:endParaRPr lang="en-US"/>
          </a:p>
        </p:txBody>
      </p:sp>
      <p:sp>
        <p:nvSpPr>
          <p:cNvPr id="256003" name="Rectangle 3"/>
          <p:cNvSpPr>
            <a:spLocks noGrp="1" noChangeArrowheads="1"/>
          </p:cNvSpPr>
          <p:nvPr>
            <p:ph type="body" sz="half" idx="1"/>
          </p:nvPr>
        </p:nvSpPr>
        <p:spPr>
          <a:xfrm>
            <a:off x="1182688" y="2017713"/>
            <a:ext cx="4468812" cy="4114800"/>
          </a:xfrm>
        </p:spPr>
        <p:txBody>
          <a:bodyPr/>
          <a:lstStyle/>
          <a:p>
            <a:r>
              <a:rPr lang="es-AR" sz="2800" dirty="0"/>
              <a:t>Algunos antecedentes:</a:t>
            </a:r>
          </a:p>
          <a:p>
            <a:pPr lvl="1"/>
            <a:endParaRPr lang="es-AR" sz="2400" dirty="0"/>
          </a:p>
          <a:p>
            <a:pPr lvl="1"/>
            <a:r>
              <a:rPr lang="es-AR" sz="2400" dirty="0" err="1"/>
              <a:t>Dietilenglicol</a:t>
            </a:r>
            <a:r>
              <a:rPr lang="es-AR" sz="2400" dirty="0"/>
              <a:t> - 1937 USA, 1992 Argentina</a:t>
            </a:r>
          </a:p>
          <a:p>
            <a:pPr lvl="1"/>
            <a:r>
              <a:rPr lang="es-AR" sz="2400" dirty="0"/>
              <a:t>Estudio de </a:t>
            </a:r>
            <a:r>
              <a:rPr lang="es-AR" sz="2400" dirty="0" err="1"/>
              <a:t>Tuskegee</a:t>
            </a:r>
            <a:r>
              <a:rPr lang="es-AR" sz="2400" dirty="0"/>
              <a:t> - 1932 – 1972</a:t>
            </a:r>
          </a:p>
          <a:p>
            <a:pPr lvl="1"/>
            <a:r>
              <a:rPr lang="es-AR" sz="2400" dirty="0"/>
              <a:t>Experimentos con prisioneros - 1939 – 1944 </a:t>
            </a:r>
          </a:p>
          <a:p>
            <a:pPr lvl="1"/>
            <a:r>
              <a:rPr lang="es-AR" sz="2400" dirty="0" err="1"/>
              <a:t>Talidomida</a:t>
            </a:r>
            <a:r>
              <a:rPr lang="es-AR" sz="2400" dirty="0"/>
              <a:t> - 1957 – 1961</a:t>
            </a:r>
          </a:p>
        </p:txBody>
      </p:sp>
      <p:pic>
        <p:nvPicPr>
          <p:cNvPr id="256005" name="Picture 7" descr="http://politicolnews.com/wp-content/uploads/2009/09/20060321_thalidomidebaby_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978525" y="2646363"/>
            <a:ext cx="2143125"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s-AR"/>
              <a:t>Regulaciones Nacionales</a:t>
            </a:r>
          </a:p>
        </p:txBody>
      </p:sp>
      <p:sp>
        <p:nvSpPr>
          <p:cNvPr id="260099" name="Rectangle 3"/>
          <p:cNvSpPr>
            <a:spLocks noGrp="1" noChangeArrowheads="1"/>
          </p:cNvSpPr>
          <p:nvPr>
            <p:ph idx="1"/>
          </p:nvPr>
        </p:nvSpPr>
        <p:spPr/>
        <p:txBody>
          <a:bodyPr/>
          <a:lstStyle/>
          <a:p>
            <a:r>
              <a:rPr lang="es-ES" sz="2800"/>
              <a:t>Food &amp; Drug Administration (1937)</a:t>
            </a:r>
          </a:p>
          <a:p>
            <a:r>
              <a:rPr lang="es-ES" sz="2800"/>
              <a:t>Legislación en Europa (1960’s)</a:t>
            </a:r>
          </a:p>
          <a:p>
            <a:r>
              <a:rPr lang="es-ES" sz="2800"/>
              <a:t>Latinoamérica:</a:t>
            </a:r>
          </a:p>
          <a:p>
            <a:pPr lvl="1"/>
            <a:r>
              <a:rPr lang="es-ES" sz="2400"/>
              <a:t>Mexico (1986)</a:t>
            </a:r>
          </a:p>
          <a:p>
            <a:pPr lvl="1"/>
            <a:r>
              <a:rPr lang="es-ES" sz="2400"/>
              <a:t>Brasil (1988)</a:t>
            </a:r>
          </a:p>
          <a:p>
            <a:pPr lvl="1"/>
            <a:r>
              <a:rPr lang="es-ES" sz="2400"/>
              <a:t>Argentina (1997)</a:t>
            </a:r>
          </a:p>
          <a:p>
            <a:pPr lvl="1"/>
            <a:r>
              <a:rPr lang="es-ES" sz="2400"/>
              <a:t>Chile (2001)</a:t>
            </a:r>
          </a:p>
          <a:p>
            <a:pPr lvl="1"/>
            <a:r>
              <a:rPr lang="es-ES" sz="2400"/>
              <a:t>Perú (2006)</a:t>
            </a:r>
          </a:p>
          <a:p>
            <a:endParaRPr lang="en-US"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a:t>Qué es un Estudio Clínico?</a:t>
            </a:r>
          </a:p>
        </p:txBody>
      </p:sp>
      <p:sp>
        <p:nvSpPr>
          <p:cNvPr id="297987" name="Rectangle 3"/>
          <p:cNvSpPr>
            <a:spLocks noGrp="1" noChangeArrowheads="1"/>
          </p:cNvSpPr>
          <p:nvPr>
            <p:ph idx="1"/>
          </p:nvPr>
        </p:nvSpPr>
        <p:spPr/>
        <p:txBody>
          <a:bodyPr/>
          <a:lstStyle/>
          <a:p>
            <a:pPr>
              <a:spcBef>
                <a:spcPct val="0"/>
              </a:spcBef>
              <a:buSzPct val="90000"/>
            </a:pPr>
            <a:r>
              <a:rPr lang="en-GB" sz="2800" dirty="0"/>
              <a:t>Un </a:t>
            </a:r>
            <a:r>
              <a:rPr lang="en-GB" sz="2800" dirty="0" err="1"/>
              <a:t>estudio</a:t>
            </a:r>
            <a:r>
              <a:rPr lang="en-GB" sz="2800" dirty="0"/>
              <a:t> </a:t>
            </a:r>
            <a:r>
              <a:rPr lang="en-GB" sz="2800" dirty="0" err="1"/>
              <a:t>científico</a:t>
            </a:r>
            <a:r>
              <a:rPr lang="en-GB" sz="2800" dirty="0"/>
              <a:t> </a:t>
            </a:r>
            <a:r>
              <a:rPr lang="en-GB" sz="2800" dirty="0" err="1"/>
              <a:t>para</a:t>
            </a:r>
            <a:r>
              <a:rPr lang="en-GB" sz="2800" dirty="0"/>
              <a:t> </a:t>
            </a:r>
            <a:r>
              <a:rPr lang="en-GB" sz="2800" dirty="0" err="1"/>
              <a:t>evaluar</a:t>
            </a:r>
            <a:r>
              <a:rPr lang="en-GB" sz="2800" dirty="0"/>
              <a:t> la </a:t>
            </a:r>
            <a:r>
              <a:rPr lang="en-GB" sz="2800" dirty="0" err="1"/>
              <a:t>eficacia</a:t>
            </a:r>
            <a:r>
              <a:rPr lang="en-GB" sz="2800" dirty="0"/>
              <a:t> y la </a:t>
            </a:r>
            <a:r>
              <a:rPr lang="en-GB" sz="2800" dirty="0" err="1"/>
              <a:t>seguridad</a:t>
            </a:r>
            <a:r>
              <a:rPr lang="en-GB" sz="2800" dirty="0"/>
              <a:t> de un </a:t>
            </a:r>
            <a:r>
              <a:rPr lang="en-GB" sz="2800" dirty="0" err="1"/>
              <a:t>producto</a:t>
            </a:r>
            <a:r>
              <a:rPr lang="en-GB" sz="2800" dirty="0"/>
              <a:t> de </a:t>
            </a:r>
            <a:r>
              <a:rPr lang="en-GB" sz="2800" dirty="0" err="1"/>
              <a:t>investigación</a:t>
            </a:r>
            <a:r>
              <a:rPr lang="en-GB" sz="2800" dirty="0"/>
              <a:t> (</a:t>
            </a:r>
            <a:r>
              <a:rPr lang="en-GB" sz="2800" dirty="0" err="1"/>
              <a:t>ej</a:t>
            </a:r>
            <a:r>
              <a:rPr lang="en-GB" sz="2800" dirty="0"/>
              <a:t>. </a:t>
            </a:r>
            <a:r>
              <a:rPr lang="en-GB" sz="2800" dirty="0" err="1"/>
              <a:t>d</a:t>
            </a:r>
            <a:r>
              <a:rPr lang="en-GB" sz="2800" dirty="0" err="1" smtClean="0"/>
              <a:t>roga</a:t>
            </a:r>
            <a:r>
              <a:rPr lang="en-GB" sz="2800" dirty="0" smtClean="0"/>
              <a:t> </a:t>
            </a:r>
            <a:r>
              <a:rPr lang="en-GB" sz="2800" dirty="0"/>
              <a:t>o </a:t>
            </a:r>
            <a:r>
              <a:rPr lang="en-GB" sz="2800" dirty="0" err="1"/>
              <a:t>dispositivo</a:t>
            </a:r>
            <a:r>
              <a:rPr lang="en-GB" sz="2800" dirty="0"/>
              <a:t>)</a:t>
            </a:r>
          </a:p>
          <a:p>
            <a:pPr lvl="1">
              <a:spcBef>
                <a:spcPct val="0"/>
              </a:spcBef>
              <a:buSzPct val="90000"/>
              <a:buFont typeface="Wingdings" pitchFamily="2" charset="2"/>
              <a:buNone/>
            </a:pPr>
            <a:endParaRPr lang="en-GB" dirty="0"/>
          </a:p>
          <a:p>
            <a:pPr>
              <a:spcBef>
                <a:spcPct val="0"/>
              </a:spcBef>
              <a:buSzPct val="90000"/>
            </a:pPr>
            <a:r>
              <a:rPr lang="en-GB" sz="2800" dirty="0"/>
              <a:t>Antes de </a:t>
            </a:r>
            <a:r>
              <a:rPr lang="en-GB" sz="2800" dirty="0" err="1"/>
              <a:t>que</a:t>
            </a:r>
            <a:r>
              <a:rPr lang="en-GB" sz="2800" dirty="0"/>
              <a:t> el </a:t>
            </a:r>
            <a:r>
              <a:rPr lang="en-GB" sz="2800" dirty="0" err="1"/>
              <a:t>producto</a:t>
            </a:r>
            <a:r>
              <a:rPr lang="en-GB" sz="2800" dirty="0"/>
              <a:t> </a:t>
            </a:r>
            <a:r>
              <a:rPr lang="en-GB" sz="2800" dirty="0" err="1"/>
              <a:t>pueda</a:t>
            </a:r>
            <a:r>
              <a:rPr lang="en-GB" sz="2800" dirty="0"/>
              <a:t> </a:t>
            </a:r>
            <a:r>
              <a:rPr lang="en-GB" sz="2800" dirty="0" err="1"/>
              <a:t>comercializarse</a:t>
            </a:r>
            <a:r>
              <a:rPr lang="en-GB" sz="2800" dirty="0"/>
              <a:t>, </a:t>
            </a:r>
            <a:r>
              <a:rPr lang="en-GB" sz="2800" dirty="0" err="1"/>
              <a:t>estos</a:t>
            </a:r>
            <a:r>
              <a:rPr lang="en-GB" sz="2800" dirty="0"/>
              <a:t> </a:t>
            </a:r>
            <a:r>
              <a:rPr lang="en-GB" sz="2800" dirty="0" err="1"/>
              <a:t>estudios</a:t>
            </a:r>
            <a:r>
              <a:rPr lang="en-GB" sz="2800" dirty="0"/>
              <a:t> </a:t>
            </a:r>
            <a:r>
              <a:rPr lang="en-GB" sz="2800" dirty="0" err="1"/>
              <a:t>tienen</a:t>
            </a:r>
            <a:r>
              <a:rPr lang="en-GB" sz="2800" dirty="0"/>
              <a:t> </a:t>
            </a:r>
            <a:r>
              <a:rPr lang="en-GB" sz="2800" dirty="0" err="1"/>
              <a:t>que</a:t>
            </a:r>
            <a:r>
              <a:rPr lang="en-GB" sz="2800" dirty="0"/>
              <a:t> </a:t>
            </a:r>
            <a:r>
              <a:rPr lang="en-GB" sz="2800" dirty="0" err="1"/>
              <a:t>proveer</a:t>
            </a:r>
            <a:r>
              <a:rPr lang="en-GB" sz="2800" dirty="0"/>
              <a:t> </a:t>
            </a:r>
            <a:r>
              <a:rPr lang="en-GB" sz="2800" dirty="0" err="1"/>
              <a:t>suficiente</a:t>
            </a:r>
            <a:r>
              <a:rPr lang="en-GB" sz="2800" dirty="0"/>
              <a:t> </a:t>
            </a:r>
            <a:r>
              <a:rPr lang="en-GB" sz="2800" dirty="0" err="1"/>
              <a:t>cantidad</a:t>
            </a:r>
            <a:r>
              <a:rPr lang="en-GB" sz="2800" dirty="0"/>
              <a:t> de </a:t>
            </a:r>
            <a:r>
              <a:rPr lang="en-GB" sz="2800" dirty="0" err="1"/>
              <a:t>datos</a:t>
            </a:r>
            <a:r>
              <a:rPr lang="en-GB" sz="2800" dirty="0"/>
              <a:t> </a:t>
            </a:r>
            <a:r>
              <a:rPr lang="en-GB" sz="2800" dirty="0" err="1"/>
              <a:t>confiables</a:t>
            </a:r>
            <a:r>
              <a:rPr lang="en-GB" sz="2800" dirty="0"/>
              <a:t> </a:t>
            </a:r>
            <a:r>
              <a:rPr lang="en-GB" sz="2800" dirty="0" err="1"/>
              <a:t>para</a:t>
            </a:r>
            <a:r>
              <a:rPr lang="en-GB" sz="2800" dirty="0"/>
              <a:t> </a:t>
            </a:r>
            <a:r>
              <a:rPr lang="en-GB" sz="2800" dirty="0" err="1"/>
              <a:t>probar</a:t>
            </a:r>
            <a:r>
              <a:rPr lang="en-GB" sz="2800" dirty="0"/>
              <a:t> </a:t>
            </a:r>
            <a:r>
              <a:rPr lang="en-GB" sz="2800" dirty="0" err="1"/>
              <a:t>que</a:t>
            </a:r>
            <a:r>
              <a:rPr lang="en-GB" sz="2800" dirty="0"/>
              <a:t> </a:t>
            </a:r>
            <a:r>
              <a:rPr lang="en-GB" sz="2800" dirty="0" err="1"/>
              <a:t>es</a:t>
            </a:r>
            <a:r>
              <a:rPr lang="en-GB" sz="2800" dirty="0"/>
              <a:t> </a:t>
            </a:r>
            <a:r>
              <a:rPr lang="en-GB" sz="2800" dirty="0" err="1"/>
              <a:t>efectivo</a:t>
            </a:r>
            <a:r>
              <a:rPr lang="en-GB" sz="2800" dirty="0"/>
              <a:t> y </a:t>
            </a:r>
            <a:r>
              <a:rPr lang="en-GB" sz="2800" dirty="0" err="1"/>
              <a:t>seguro</a:t>
            </a:r>
            <a:r>
              <a:rPr lang="en-GB" sz="2800" dirty="0"/>
              <a:t> </a:t>
            </a:r>
            <a:r>
              <a:rPr lang="en-GB" sz="2800" dirty="0" err="1"/>
              <a:t>para</a:t>
            </a:r>
            <a:r>
              <a:rPr lang="en-GB" sz="2800" dirty="0"/>
              <a:t> </a:t>
            </a:r>
            <a:r>
              <a:rPr lang="en-GB" sz="2800" dirty="0" err="1"/>
              <a:t>uso</a:t>
            </a:r>
            <a:r>
              <a:rPr lang="en-GB" sz="2800" dirty="0"/>
              <a:t> en </a:t>
            </a:r>
            <a:r>
              <a:rPr lang="en-GB" sz="2800" dirty="0" err="1"/>
              <a:t>seres</a:t>
            </a:r>
            <a:r>
              <a:rPr lang="en-GB" sz="2800" dirty="0"/>
              <a:t> </a:t>
            </a:r>
            <a:r>
              <a:rPr lang="en-GB" sz="2800" dirty="0" err="1"/>
              <a:t>humanos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s-AR"/>
              <a:t>Regulaciones Internacionales</a:t>
            </a:r>
          </a:p>
        </p:txBody>
      </p:sp>
      <p:sp>
        <p:nvSpPr>
          <p:cNvPr id="262147" name="Rectangle 3"/>
          <p:cNvSpPr>
            <a:spLocks noGrp="1" noChangeArrowheads="1"/>
          </p:cNvSpPr>
          <p:nvPr>
            <p:ph idx="1"/>
          </p:nvPr>
        </p:nvSpPr>
        <p:spPr/>
        <p:txBody>
          <a:bodyPr/>
          <a:lstStyle/>
          <a:p>
            <a:r>
              <a:rPr lang="es-ES"/>
              <a:t>Objetivos:</a:t>
            </a:r>
          </a:p>
          <a:p>
            <a:pPr lvl="1"/>
            <a:r>
              <a:rPr lang="es-ES"/>
              <a:t>Maximizar la eficiencia del proceso de desarrollo de fármacos</a:t>
            </a:r>
          </a:p>
          <a:p>
            <a:pPr lvl="1"/>
            <a:r>
              <a:rPr lang="es-ES"/>
              <a:t>Evitar la duplicación de la investigación</a:t>
            </a:r>
          </a:p>
          <a:p>
            <a:pPr lvl="2"/>
            <a:r>
              <a:rPr lang="es-ES"/>
              <a:t>Tiempo</a:t>
            </a:r>
          </a:p>
          <a:p>
            <a:pPr lvl="2"/>
            <a:r>
              <a:rPr lang="es-ES"/>
              <a:t>Dinero</a:t>
            </a:r>
          </a:p>
          <a:p>
            <a:pPr lvl="1"/>
            <a:r>
              <a:rPr lang="es-ES"/>
              <a:t>Unificación de requisitos</a:t>
            </a:r>
          </a:p>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normAutofit fontScale="90000"/>
          </a:bodyPr>
          <a:lstStyle/>
          <a:p>
            <a:r>
              <a:rPr lang="es-AR"/>
              <a:t>Regulaciones Internacionales: Antecedentes</a:t>
            </a:r>
          </a:p>
        </p:txBody>
      </p:sp>
      <p:sp>
        <p:nvSpPr>
          <p:cNvPr id="264195" name="Rectangle 3"/>
          <p:cNvSpPr>
            <a:spLocks noGrp="1" noChangeArrowheads="1"/>
          </p:cNvSpPr>
          <p:nvPr>
            <p:ph idx="1"/>
          </p:nvPr>
        </p:nvSpPr>
        <p:spPr/>
        <p:txBody>
          <a:bodyPr/>
          <a:lstStyle/>
          <a:p>
            <a:r>
              <a:rPr lang="es-ES" sz="2800"/>
              <a:t>Código de Nuremberg (1947)</a:t>
            </a:r>
          </a:p>
          <a:p>
            <a:r>
              <a:rPr lang="es-ES" sz="2800"/>
              <a:t>Declaración Universal de los Derechos Humanos (1948)</a:t>
            </a:r>
          </a:p>
          <a:p>
            <a:r>
              <a:rPr lang="es-ES" sz="2800"/>
              <a:t>Declaración de Ginebra (1948)</a:t>
            </a:r>
          </a:p>
          <a:p>
            <a:r>
              <a:rPr lang="es-ES" sz="2800"/>
              <a:t>Declaración de Helsinki (1964)</a:t>
            </a:r>
            <a:endParaRPr lang="en-US" sz="2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normAutofit fontScale="90000"/>
          </a:bodyPr>
          <a:lstStyle/>
          <a:p>
            <a:r>
              <a:rPr lang="en-US"/>
              <a:t>ICH:</a:t>
            </a:r>
            <a:br>
              <a:rPr lang="en-US"/>
            </a:br>
            <a:r>
              <a:rPr lang="en-US" sz="2800"/>
              <a:t>International Conference of Harmonization</a:t>
            </a:r>
          </a:p>
        </p:txBody>
      </p:sp>
      <p:sp>
        <p:nvSpPr>
          <p:cNvPr id="266243" name="Rectangle 3"/>
          <p:cNvSpPr>
            <a:spLocks noGrp="1" noChangeArrowheads="1"/>
          </p:cNvSpPr>
          <p:nvPr>
            <p:ph idx="1"/>
          </p:nvPr>
        </p:nvSpPr>
        <p:spPr/>
        <p:txBody>
          <a:bodyPr/>
          <a:lstStyle/>
          <a:p>
            <a:r>
              <a:rPr lang="es-ES" sz="2800" u="sng"/>
              <a:t>Miembros</a:t>
            </a:r>
            <a:r>
              <a:rPr lang="es-ES" sz="2800"/>
              <a:t>: </a:t>
            </a:r>
          </a:p>
          <a:p>
            <a:pPr lvl="1"/>
            <a:r>
              <a:rPr lang="es-ES"/>
              <a:t>Autoridades Regulatorias e Industria Farmacéutica de  EU, USA y Japón</a:t>
            </a:r>
          </a:p>
          <a:p>
            <a:r>
              <a:rPr lang="es-ES" sz="2800" u="sng"/>
              <a:t>Observadores: </a:t>
            </a:r>
          </a:p>
          <a:p>
            <a:pPr lvl="1"/>
            <a:r>
              <a:rPr lang="es-ES"/>
              <a:t>OMS</a:t>
            </a:r>
          </a:p>
          <a:p>
            <a:pPr lvl="1"/>
            <a:r>
              <a:rPr lang="es-ES"/>
              <a:t>Asociación Europea de Libre Comercio</a:t>
            </a:r>
          </a:p>
          <a:p>
            <a:pPr lvl="1"/>
            <a:r>
              <a:rPr lang="es-ES"/>
              <a:t>Canadá</a:t>
            </a:r>
          </a:p>
          <a:p>
            <a:r>
              <a:rPr lang="es-ES" sz="2800"/>
              <a:t>Creado en 1990 </a:t>
            </a:r>
            <a:endParaRPr lang="en-US" sz="2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normAutofit fontScale="90000"/>
          </a:bodyPr>
          <a:lstStyle/>
          <a:p>
            <a:r>
              <a:rPr lang="en-US"/>
              <a:t>ICH:</a:t>
            </a:r>
            <a:br>
              <a:rPr lang="en-US"/>
            </a:br>
            <a:r>
              <a:rPr lang="en-US" sz="2800"/>
              <a:t>International Conference of Harmonization </a:t>
            </a:r>
            <a:r>
              <a:rPr lang="en-US" sz="2000"/>
              <a:t>(cont.)</a:t>
            </a:r>
          </a:p>
        </p:txBody>
      </p:sp>
      <p:sp>
        <p:nvSpPr>
          <p:cNvPr id="268291" name="Rectangle 3"/>
          <p:cNvSpPr>
            <a:spLocks noGrp="1" noChangeArrowheads="1"/>
          </p:cNvSpPr>
          <p:nvPr>
            <p:ph idx="1"/>
          </p:nvPr>
        </p:nvSpPr>
        <p:spPr/>
        <p:txBody>
          <a:bodyPr/>
          <a:lstStyle/>
          <a:p>
            <a:r>
              <a:rPr lang="es-ES" sz="2800" u="sng"/>
              <a:t>Objetivo</a:t>
            </a:r>
            <a:r>
              <a:rPr lang="es-ES" sz="2800"/>
              <a:t>: </a:t>
            </a:r>
          </a:p>
          <a:p>
            <a:pPr lvl="1"/>
            <a:r>
              <a:rPr lang="es-ES"/>
              <a:t>Facilitar el proceso de desarrollo de fármacos en todo el mundo a través de la armonización de los requerimientos técnicos para registrar fármacos para uso humano</a:t>
            </a:r>
          </a:p>
          <a:p>
            <a:pPr lvl="1">
              <a:buFont typeface="Wingdings" pitchFamily="2" charset="2"/>
              <a:buNone/>
            </a:pPr>
            <a:endParaRPr lang="es-ES"/>
          </a:p>
          <a:p>
            <a:r>
              <a:rPr lang="es-ES" sz="2800"/>
              <a:t>Publicación de Guías</a:t>
            </a:r>
          </a:p>
          <a:p>
            <a:endParaRPr lang="en-US" sz="2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fontScale="90000"/>
          </a:bodyPr>
          <a:lstStyle/>
          <a:p>
            <a:r>
              <a:rPr lang="es-AR"/>
              <a:t>ICH-GCP:</a:t>
            </a:r>
            <a:br>
              <a:rPr lang="es-AR"/>
            </a:br>
            <a:r>
              <a:rPr lang="es-AR" sz="2800"/>
              <a:t>Buena Práctica Clínica</a:t>
            </a:r>
          </a:p>
        </p:txBody>
      </p:sp>
      <p:sp>
        <p:nvSpPr>
          <p:cNvPr id="271363" name="Rectangle 3"/>
          <p:cNvSpPr>
            <a:spLocks noGrp="1" noChangeArrowheads="1"/>
          </p:cNvSpPr>
          <p:nvPr>
            <p:ph idx="1"/>
          </p:nvPr>
        </p:nvSpPr>
        <p:spPr/>
        <p:txBody>
          <a:bodyPr/>
          <a:lstStyle/>
          <a:p>
            <a:r>
              <a:rPr lang="es-ES" sz="2800"/>
              <a:t>Estándar internacional ético y científico para diseñar, conducir, registrar y reportar estudios que impliquen la participación de seres humanos, para la aceptación mutua de datos entre países.</a:t>
            </a:r>
          </a:p>
          <a:p>
            <a:r>
              <a:rPr lang="es-ES" sz="2800" u="sng"/>
              <a:t>Objetivos</a:t>
            </a:r>
            <a:r>
              <a:rPr lang="es-ES" sz="2800"/>
              <a:t>:</a:t>
            </a:r>
          </a:p>
          <a:p>
            <a:pPr lvl="1"/>
            <a:r>
              <a:rPr lang="es-ES" sz="2400"/>
              <a:t>Asegurar la protección y los derechos de los sujetos experimentales</a:t>
            </a:r>
          </a:p>
          <a:p>
            <a:pPr lvl="1"/>
            <a:r>
              <a:rPr lang="es-ES" sz="2400"/>
              <a:t>Asegurar la credibilidad de los datos</a:t>
            </a:r>
            <a:endParaRPr lang="en-US" sz="20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s-AR"/>
              <a:t>Principios de ICH-GCP</a:t>
            </a:r>
          </a:p>
        </p:txBody>
      </p:sp>
      <p:sp>
        <p:nvSpPr>
          <p:cNvPr id="273411" name="Rectangle 3"/>
          <p:cNvSpPr>
            <a:spLocks noGrp="1" noChangeArrowheads="1"/>
          </p:cNvSpPr>
          <p:nvPr>
            <p:ph idx="1"/>
          </p:nvPr>
        </p:nvSpPr>
        <p:spPr/>
        <p:txBody>
          <a:bodyPr/>
          <a:lstStyle/>
          <a:p>
            <a:r>
              <a:rPr lang="es-ES" sz="2800"/>
              <a:t>Principios éticos: Helsinki, GCP y requerimientos regulatorios</a:t>
            </a:r>
          </a:p>
          <a:p>
            <a:r>
              <a:rPr lang="es-ES" sz="2800"/>
              <a:t>Riesgos/inconvenientes previstos vs potencial  beneficio para el individuo y la sociedad</a:t>
            </a:r>
          </a:p>
          <a:p>
            <a:r>
              <a:rPr lang="es-ES" sz="2800"/>
              <a:t>Los derechos, la seguridad y el bienestar de los pacientes del estudio son las consideraciones más importantes, y prevalecen por sobre los intereses de la ciencia y la sociedad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s-AR"/>
              <a:t>Principios de ICH-GCP </a:t>
            </a:r>
            <a:r>
              <a:rPr lang="es-AR" sz="2000"/>
              <a:t>(cont.)</a:t>
            </a:r>
          </a:p>
        </p:txBody>
      </p:sp>
      <p:sp>
        <p:nvSpPr>
          <p:cNvPr id="275459" name="Rectangle 3"/>
          <p:cNvSpPr>
            <a:spLocks noGrp="1" noChangeArrowheads="1"/>
          </p:cNvSpPr>
          <p:nvPr>
            <p:ph idx="1"/>
          </p:nvPr>
        </p:nvSpPr>
        <p:spPr/>
        <p:txBody>
          <a:bodyPr/>
          <a:lstStyle/>
          <a:p>
            <a:r>
              <a:rPr lang="es-AR" sz="2800"/>
              <a:t>Información no-clínica y clínica previa</a:t>
            </a:r>
          </a:p>
          <a:p>
            <a:r>
              <a:rPr lang="es-AR" sz="2800"/>
              <a:t>Solidez científica</a:t>
            </a:r>
          </a:p>
          <a:p>
            <a:r>
              <a:rPr lang="es-AR" sz="2800"/>
              <a:t>Aprobación de un Comité de Revisión Institucional o Comité Independiente de Ética</a:t>
            </a:r>
          </a:p>
          <a:p>
            <a:r>
              <a:rPr lang="es-AR" sz="2800"/>
              <a:t>Médico calificado</a:t>
            </a:r>
          </a:p>
          <a:p>
            <a:r>
              <a:rPr lang="es-AR" sz="2800"/>
              <a:t>Personal calificado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s-AR"/>
              <a:t>Principios de ICH-GCP </a:t>
            </a:r>
            <a:r>
              <a:rPr lang="es-AR" sz="2000"/>
              <a:t>(cont.)</a:t>
            </a:r>
          </a:p>
        </p:txBody>
      </p:sp>
      <p:sp>
        <p:nvSpPr>
          <p:cNvPr id="277507" name="Rectangle 3"/>
          <p:cNvSpPr>
            <a:spLocks noGrp="1" noChangeArrowheads="1"/>
          </p:cNvSpPr>
          <p:nvPr>
            <p:ph idx="1"/>
          </p:nvPr>
        </p:nvSpPr>
        <p:spPr/>
        <p:txBody>
          <a:bodyPr/>
          <a:lstStyle/>
          <a:p>
            <a:r>
              <a:rPr lang="es-ES" sz="2800"/>
              <a:t>Consentimiento Informado</a:t>
            </a:r>
          </a:p>
          <a:p>
            <a:r>
              <a:rPr lang="es-ES" sz="2800"/>
              <a:t>Manejo de la información - exactitud en el reporte, la interpretación y la verificación de los datos</a:t>
            </a:r>
          </a:p>
          <a:p>
            <a:r>
              <a:rPr lang="es-ES" sz="2800"/>
              <a:t>Confidencialidad de los registros</a:t>
            </a:r>
          </a:p>
          <a:p>
            <a:r>
              <a:rPr lang="es-ES" sz="2800"/>
              <a:t>Producto en Investigación -  GMP</a:t>
            </a:r>
          </a:p>
          <a:p>
            <a:r>
              <a:rPr lang="es-ES" sz="2800"/>
              <a:t>Sistemas de aseguramiento de la calidad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s-AR"/>
              <a:t>Consentimiento Informado</a:t>
            </a:r>
          </a:p>
        </p:txBody>
      </p:sp>
      <p:sp>
        <p:nvSpPr>
          <p:cNvPr id="279555" name="Rectangle 3"/>
          <p:cNvSpPr>
            <a:spLocks noGrp="1" noChangeArrowheads="1"/>
          </p:cNvSpPr>
          <p:nvPr>
            <p:ph idx="1"/>
          </p:nvPr>
        </p:nvSpPr>
        <p:spPr/>
        <p:txBody>
          <a:bodyPr/>
          <a:lstStyle/>
          <a:p>
            <a:r>
              <a:rPr lang="es-ES" sz="2800"/>
              <a:t>Proceso por el cual una persona confirma en forma voluntaria su deseo de participar en un estudio clínico, después de haber sido informado de todos los aspectos del estudio que son relevantes para su decisión de participar</a:t>
            </a:r>
          </a:p>
          <a:p>
            <a:r>
              <a:rPr lang="es-ES" sz="2800"/>
              <a:t>El CI se documenta a través de un formulario escrito, firmado y fechado</a:t>
            </a:r>
            <a:endParaRPr lang="en-US"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5157" name="Picture 5" descr="Conse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60350"/>
            <a:ext cx="6565900" cy="5761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s-AR" sz="4400" dirty="0">
                <a:solidFill>
                  <a:schemeClr val="tx2"/>
                </a:solidFill>
              </a:rPr>
              <a:t>Desarrollo de Fármacos</a:t>
            </a:r>
            <a:endParaRPr lang="en-US" sz="4400" dirty="0">
              <a:solidFill>
                <a:schemeClr val="tx2"/>
              </a:solidFill>
            </a:endParaRPr>
          </a:p>
        </p:txBody>
      </p:sp>
      <p:sp>
        <p:nvSpPr>
          <p:cNvPr id="98310" name="Rectangle 6"/>
          <p:cNvSpPr>
            <a:spLocks noChangeArrowheads="1"/>
          </p:cNvSpPr>
          <p:nvPr/>
        </p:nvSpPr>
        <p:spPr bwMode="auto">
          <a:xfrm>
            <a:off x="684213" y="4149725"/>
            <a:ext cx="18002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dirty="0">
                <a:solidFill>
                  <a:schemeClr val="bg1"/>
                </a:solidFill>
              </a:rPr>
              <a:t>Etapa Pre-clínica</a:t>
            </a:r>
            <a:endParaRPr lang="en-US" dirty="0">
              <a:solidFill>
                <a:schemeClr val="bg1"/>
              </a:solidFill>
            </a:endParaRPr>
          </a:p>
        </p:txBody>
      </p:sp>
      <p:sp>
        <p:nvSpPr>
          <p:cNvPr id="98312" name="Rectangle 8"/>
          <p:cNvSpPr>
            <a:spLocks noChangeArrowheads="1"/>
          </p:cNvSpPr>
          <p:nvPr/>
        </p:nvSpPr>
        <p:spPr bwMode="auto">
          <a:xfrm>
            <a:off x="2628900"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dirty="0">
                <a:solidFill>
                  <a:schemeClr val="bg1"/>
                </a:solidFill>
              </a:rPr>
              <a:t>Fase 1</a:t>
            </a:r>
            <a:endParaRPr lang="en-US" dirty="0">
              <a:solidFill>
                <a:schemeClr val="bg1"/>
              </a:solidFill>
            </a:endParaRPr>
          </a:p>
        </p:txBody>
      </p:sp>
      <p:sp>
        <p:nvSpPr>
          <p:cNvPr id="98313" name="Rectangle 9"/>
          <p:cNvSpPr>
            <a:spLocks noChangeArrowheads="1"/>
          </p:cNvSpPr>
          <p:nvPr/>
        </p:nvSpPr>
        <p:spPr bwMode="auto">
          <a:xfrm>
            <a:off x="3781425"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dirty="0">
                <a:solidFill>
                  <a:schemeClr val="bg1"/>
                </a:solidFill>
              </a:rPr>
              <a:t>Fase 2</a:t>
            </a:r>
            <a:endParaRPr lang="en-US" dirty="0">
              <a:solidFill>
                <a:schemeClr val="bg1"/>
              </a:solidFill>
            </a:endParaRPr>
          </a:p>
        </p:txBody>
      </p:sp>
      <p:sp>
        <p:nvSpPr>
          <p:cNvPr id="98314" name="Rectangle 10"/>
          <p:cNvSpPr>
            <a:spLocks noChangeArrowheads="1"/>
          </p:cNvSpPr>
          <p:nvPr/>
        </p:nvSpPr>
        <p:spPr bwMode="auto">
          <a:xfrm>
            <a:off x="4932363" y="4149725"/>
            <a:ext cx="1008062"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dirty="0">
                <a:solidFill>
                  <a:schemeClr val="bg1"/>
                </a:solidFill>
              </a:rPr>
              <a:t>Fase 3</a:t>
            </a:r>
            <a:endParaRPr lang="en-US" dirty="0">
              <a:solidFill>
                <a:schemeClr val="bg1"/>
              </a:solidFill>
            </a:endParaRPr>
          </a:p>
        </p:txBody>
      </p:sp>
      <p:sp>
        <p:nvSpPr>
          <p:cNvPr id="98315" name="Rectangle 11"/>
          <p:cNvSpPr>
            <a:spLocks noChangeArrowheads="1"/>
          </p:cNvSpPr>
          <p:nvPr/>
        </p:nvSpPr>
        <p:spPr bwMode="auto">
          <a:xfrm>
            <a:off x="6084888" y="4149725"/>
            <a:ext cx="22320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dirty="0">
                <a:solidFill>
                  <a:schemeClr val="bg1"/>
                </a:solidFill>
              </a:rPr>
              <a:t>Fase 4</a:t>
            </a:r>
            <a:endParaRPr lang="en-US" dirty="0">
              <a:solidFill>
                <a:schemeClr val="bg1"/>
              </a:solidFill>
            </a:endParaRPr>
          </a:p>
        </p:txBody>
      </p:sp>
      <p:sp>
        <p:nvSpPr>
          <p:cNvPr id="98316" name="AutoShape 12"/>
          <p:cNvSpPr>
            <a:spLocks noChangeArrowheads="1"/>
          </p:cNvSpPr>
          <p:nvPr/>
        </p:nvSpPr>
        <p:spPr bwMode="auto">
          <a:xfrm>
            <a:off x="684213" y="5516563"/>
            <a:ext cx="7704137" cy="792162"/>
          </a:xfrm>
          <a:prstGeom prst="rightArrow">
            <a:avLst>
              <a:gd name="adj1" fmla="val 59120"/>
              <a:gd name="adj2" fmla="val 231655"/>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98321" name="Group 17"/>
          <p:cNvGrpSpPr>
            <a:grpSpLocks/>
          </p:cNvGrpSpPr>
          <p:nvPr/>
        </p:nvGrpSpPr>
        <p:grpSpPr bwMode="auto">
          <a:xfrm>
            <a:off x="1763713" y="2349500"/>
            <a:ext cx="1655762" cy="1654175"/>
            <a:chOff x="1111" y="1480"/>
            <a:chExt cx="1043" cy="1042"/>
          </a:xfrm>
        </p:grpSpPr>
        <p:sp>
          <p:nvSpPr>
            <p:cNvPr id="98318" name="AutoShape 14"/>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8319" name="Text Box 15"/>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dirty="0">
                  <a:solidFill>
                    <a:schemeClr val="bg1"/>
                  </a:solidFill>
                </a:rPr>
                <a:t>Permiso regulatorio para evaluar en humanos</a:t>
              </a:r>
              <a:endParaRPr lang="en-US" dirty="0">
                <a:solidFill>
                  <a:schemeClr val="bg1"/>
                </a:solidFill>
              </a:endParaRPr>
            </a:p>
          </p:txBody>
        </p:sp>
      </p:grpSp>
      <p:grpSp>
        <p:nvGrpSpPr>
          <p:cNvPr id="98322" name="Group 18"/>
          <p:cNvGrpSpPr>
            <a:grpSpLocks/>
          </p:cNvGrpSpPr>
          <p:nvPr/>
        </p:nvGrpSpPr>
        <p:grpSpPr bwMode="auto">
          <a:xfrm>
            <a:off x="5219700" y="2349500"/>
            <a:ext cx="1655763" cy="1654175"/>
            <a:chOff x="1111" y="1480"/>
            <a:chExt cx="1043" cy="1042"/>
          </a:xfrm>
        </p:grpSpPr>
        <p:sp>
          <p:nvSpPr>
            <p:cNvPr id="98323" name="AutoShape 19"/>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8324" name="Text Box 20"/>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dirty="0">
                  <a:solidFill>
                    <a:schemeClr val="bg1"/>
                  </a:solidFill>
                </a:rPr>
                <a:t>Permiso regulatorio para comercializar</a:t>
              </a:r>
              <a:endParaRPr lang="en-US" dirty="0">
                <a:solidFill>
                  <a:schemeClr val="bg1"/>
                </a:solidFill>
              </a:endParaRPr>
            </a:p>
          </p:txBody>
        </p:sp>
      </p:grpSp>
      <p:sp>
        <p:nvSpPr>
          <p:cNvPr id="98325" name="Text Box 21"/>
          <p:cNvSpPr txBox="1">
            <a:spLocks noChangeArrowheads="1"/>
          </p:cNvSpPr>
          <p:nvPr/>
        </p:nvSpPr>
        <p:spPr bwMode="auto">
          <a:xfrm>
            <a:off x="2640013" y="5232400"/>
            <a:ext cx="3300412" cy="284163"/>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1200" b="1" dirty="0">
                <a:solidFill>
                  <a:srgbClr val="333399"/>
                </a:solidFill>
              </a:rPr>
              <a:t>INVESTIGACIÓN CLINICA</a:t>
            </a:r>
            <a:endParaRPr lang="en-US" sz="1200" b="1" dirty="0">
              <a:solidFill>
                <a:srgbClr val="333399"/>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algn="ctr"/>
            <a:r>
              <a:rPr lang="es-ES" sz="3200" dirty="0" smtClean="0"/>
              <a:t>SUPERVISIÓN DE ENSAYOS CLÍNICOS EN </a:t>
            </a:r>
            <a:r>
              <a:rPr lang="es-ES" sz="3200" dirty="0"/>
              <a:t>ARGENTINA</a:t>
            </a:r>
            <a:endParaRPr lang="en-U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s-AR" dirty="0" smtClean="0"/>
              <a:t>Actores </a:t>
            </a:r>
            <a:endParaRPr lang="es-AR" dirty="0"/>
          </a:p>
        </p:txBody>
      </p:sp>
      <p:sp>
        <p:nvSpPr>
          <p:cNvPr id="286723" name="Rectangle 3"/>
          <p:cNvSpPr>
            <a:spLocks noGrp="1" noChangeArrowheads="1"/>
          </p:cNvSpPr>
          <p:nvPr>
            <p:ph idx="1"/>
          </p:nvPr>
        </p:nvSpPr>
        <p:spPr/>
        <p:txBody>
          <a:bodyPr/>
          <a:lstStyle/>
          <a:p>
            <a:r>
              <a:rPr lang="es-AR" dirty="0"/>
              <a:t>Comités de Ética</a:t>
            </a:r>
          </a:p>
          <a:p>
            <a:endParaRPr lang="es-AR" dirty="0"/>
          </a:p>
          <a:p>
            <a:r>
              <a:rPr lang="es-AR" dirty="0"/>
              <a:t>ANMAT: Administración Nacional de Medicamentos, Alimentos y Tecnología </a:t>
            </a:r>
            <a:r>
              <a:rPr lang="es-AR" dirty="0" smtClean="0"/>
              <a:t>Médica</a:t>
            </a:r>
          </a:p>
          <a:p>
            <a:endParaRPr lang="es-AR" dirty="0"/>
          </a:p>
          <a:p>
            <a:r>
              <a:rPr lang="es-AR" dirty="0" smtClean="0"/>
              <a:t>Autoridades Provinciales</a:t>
            </a:r>
            <a:endParaRPr lang="es-A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normAutofit/>
          </a:bodyPr>
          <a:lstStyle/>
          <a:p>
            <a:r>
              <a:rPr lang="es-ES" dirty="0" smtClean="0"/>
              <a:t>Instancias de control</a:t>
            </a:r>
            <a:endParaRPr lang="en-US" dirty="0"/>
          </a:p>
        </p:txBody>
      </p:sp>
      <p:sp>
        <p:nvSpPr>
          <p:cNvPr id="287747" name="Rectangle 3"/>
          <p:cNvSpPr>
            <a:spLocks noGrp="1" noChangeArrowheads="1"/>
          </p:cNvSpPr>
          <p:nvPr>
            <p:ph idx="1"/>
          </p:nvPr>
        </p:nvSpPr>
        <p:spPr/>
        <p:txBody>
          <a:bodyPr/>
          <a:lstStyle/>
          <a:p>
            <a:r>
              <a:rPr lang="es-ES" sz="2800" dirty="0"/>
              <a:t>Revisión Inicial</a:t>
            </a:r>
          </a:p>
          <a:p>
            <a:endParaRPr lang="es-ES" sz="2800" dirty="0"/>
          </a:p>
          <a:p>
            <a:r>
              <a:rPr lang="es-ES" sz="2800" dirty="0"/>
              <a:t>Revisión </a:t>
            </a:r>
            <a:r>
              <a:rPr lang="es-ES" sz="2800" dirty="0" smtClean="0"/>
              <a:t>Continua</a:t>
            </a:r>
            <a:endParaRPr lang="es-ES" sz="2800" dirty="0"/>
          </a:p>
          <a:p>
            <a:endParaRPr lang="es-ES" sz="2800" dirty="0"/>
          </a:p>
          <a:p>
            <a:r>
              <a:rPr lang="es-ES" sz="2800" dirty="0"/>
              <a:t>Reportes de Avance y </a:t>
            </a:r>
            <a:r>
              <a:rPr lang="es-ES" sz="2800" dirty="0" smtClean="0"/>
              <a:t>Finales</a:t>
            </a:r>
          </a:p>
          <a:p>
            <a:endParaRPr lang="es-ES" sz="2800" dirty="0"/>
          </a:p>
          <a:p>
            <a:r>
              <a:rPr lang="es-ES" sz="2800" dirty="0" smtClean="0"/>
              <a:t>Inspecciones y auditorías</a:t>
            </a:r>
            <a:endParaRPr lang="es-ES" sz="2800" dirty="0"/>
          </a:p>
          <a:p>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Dónde se hace investigación clínica?</a:t>
            </a:r>
            <a:endParaRPr lang="en-US" dirty="0"/>
          </a:p>
        </p:txBody>
      </p:sp>
      <p:sp>
        <p:nvSpPr>
          <p:cNvPr id="3" name="Text Placeholder 2"/>
          <p:cNvSpPr>
            <a:spLocks noGrp="1"/>
          </p:cNvSpPr>
          <p:nvPr>
            <p:ph type="body" idx="1"/>
          </p:nvPr>
        </p:nvSpPr>
        <p:spPr/>
        <p:txBody>
          <a:bodyPr/>
          <a:lstStyle/>
          <a:p>
            <a:r>
              <a:rPr lang="es-AR" dirty="0" smtClean="0"/>
              <a:t>O… cómo derribar algunos mitos</a:t>
            </a:r>
            <a:endParaRPr lang="en-US" dirty="0"/>
          </a:p>
        </p:txBody>
      </p:sp>
    </p:spTree>
    <p:extLst>
      <p:ext uri="{BB962C8B-B14F-4D97-AF65-F5344CB8AC3E}">
        <p14:creationId xmlns:p14="http://schemas.microsoft.com/office/powerpoint/2010/main" val="3042279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3522"/>
            <a:ext cx="9195611" cy="545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5829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476672"/>
            <a:ext cx="4362450"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456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07554"/>
            <a:ext cx="9082030" cy="5329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121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Cuántas drogas se investigan?</a:t>
            </a:r>
            <a:endParaRPr lang="en-US" dirty="0"/>
          </a:p>
        </p:txBody>
      </p:sp>
    </p:spTree>
    <p:extLst>
      <p:ext uri="{BB962C8B-B14F-4D97-AF65-F5344CB8AC3E}">
        <p14:creationId xmlns:p14="http://schemas.microsoft.com/office/powerpoint/2010/main" val="9809868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3352"/>
            <a:ext cx="8549354" cy="638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9461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Cuánto cuesta?</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219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s-AR" sz="4400" dirty="0">
                <a:solidFill>
                  <a:schemeClr val="tx2"/>
                </a:solidFill>
              </a:rPr>
              <a:t>Desarrollo de Fármacos</a:t>
            </a:r>
            <a:endParaRPr lang="en-US" sz="4400" dirty="0">
              <a:solidFill>
                <a:schemeClr val="tx2"/>
              </a:solidFill>
            </a:endParaRPr>
          </a:p>
        </p:txBody>
      </p:sp>
      <p:sp>
        <p:nvSpPr>
          <p:cNvPr id="218115" name="Rectangle 3"/>
          <p:cNvSpPr>
            <a:spLocks noChangeArrowheads="1"/>
          </p:cNvSpPr>
          <p:nvPr/>
        </p:nvSpPr>
        <p:spPr bwMode="auto">
          <a:xfrm>
            <a:off x="684213" y="4149725"/>
            <a:ext cx="1800225" cy="1008063"/>
          </a:xfrm>
          <a:prstGeom prst="rect">
            <a:avLst/>
          </a:prstGeom>
          <a:solidFill>
            <a:schemeClr val="hlink"/>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dirty="0">
                <a:solidFill>
                  <a:schemeClr val="bg1"/>
                </a:solidFill>
              </a:rPr>
              <a:t>Etapa Pre-clínica</a:t>
            </a:r>
            <a:endParaRPr lang="en-US" dirty="0">
              <a:solidFill>
                <a:schemeClr val="bg1"/>
              </a:solidFill>
            </a:endParaRPr>
          </a:p>
        </p:txBody>
      </p:sp>
      <p:sp>
        <p:nvSpPr>
          <p:cNvPr id="218116" name="Rectangle 4"/>
          <p:cNvSpPr>
            <a:spLocks noChangeArrowheads="1"/>
          </p:cNvSpPr>
          <p:nvPr/>
        </p:nvSpPr>
        <p:spPr bwMode="auto">
          <a:xfrm>
            <a:off x="2628900"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dirty="0">
                <a:solidFill>
                  <a:schemeClr val="bg1"/>
                </a:solidFill>
              </a:rPr>
              <a:t>Fase 1</a:t>
            </a:r>
            <a:endParaRPr lang="en-US" dirty="0">
              <a:solidFill>
                <a:schemeClr val="bg1"/>
              </a:solidFill>
            </a:endParaRPr>
          </a:p>
        </p:txBody>
      </p:sp>
      <p:sp>
        <p:nvSpPr>
          <p:cNvPr id="218117" name="Rectangle 5"/>
          <p:cNvSpPr>
            <a:spLocks noChangeArrowheads="1"/>
          </p:cNvSpPr>
          <p:nvPr/>
        </p:nvSpPr>
        <p:spPr bwMode="auto">
          <a:xfrm>
            <a:off x="3781425"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dirty="0">
                <a:solidFill>
                  <a:schemeClr val="bg1"/>
                </a:solidFill>
              </a:rPr>
              <a:t>Fase 2</a:t>
            </a:r>
            <a:endParaRPr lang="en-US" dirty="0">
              <a:solidFill>
                <a:schemeClr val="bg1"/>
              </a:solidFill>
            </a:endParaRPr>
          </a:p>
        </p:txBody>
      </p:sp>
      <p:sp>
        <p:nvSpPr>
          <p:cNvPr id="218118" name="Rectangle 6"/>
          <p:cNvSpPr>
            <a:spLocks noChangeArrowheads="1"/>
          </p:cNvSpPr>
          <p:nvPr/>
        </p:nvSpPr>
        <p:spPr bwMode="auto">
          <a:xfrm>
            <a:off x="4932363" y="4149725"/>
            <a:ext cx="1008062"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dirty="0">
                <a:solidFill>
                  <a:schemeClr val="bg1"/>
                </a:solidFill>
              </a:rPr>
              <a:t>Fase 3</a:t>
            </a:r>
            <a:endParaRPr lang="en-US" dirty="0">
              <a:solidFill>
                <a:schemeClr val="bg1"/>
              </a:solidFill>
            </a:endParaRPr>
          </a:p>
        </p:txBody>
      </p:sp>
      <p:sp>
        <p:nvSpPr>
          <p:cNvPr id="218119" name="Rectangle 7"/>
          <p:cNvSpPr>
            <a:spLocks noChangeArrowheads="1"/>
          </p:cNvSpPr>
          <p:nvPr/>
        </p:nvSpPr>
        <p:spPr bwMode="auto">
          <a:xfrm>
            <a:off x="6084888" y="4149725"/>
            <a:ext cx="22320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dirty="0">
                <a:solidFill>
                  <a:schemeClr val="bg1"/>
                </a:solidFill>
              </a:rPr>
              <a:t>Fase 4</a:t>
            </a:r>
            <a:endParaRPr lang="en-US" dirty="0">
              <a:solidFill>
                <a:schemeClr val="bg1"/>
              </a:solidFill>
            </a:endParaRPr>
          </a:p>
        </p:txBody>
      </p:sp>
      <p:sp>
        <p:nvSpPr>
          <p:cNvPr id="218120" name="AutoShape 8"/>
          <p:cNvSpPr>
            <a:spLocks noChangeArrowheads="1"/>
          </p:cNvSpPr>
          <p:nvPr/>
        </p:nvSpPr>
        <p:spPr bwMode="auto">
          <a:xfrm>
            <a:off x="684213" y="5516563"/>
            <a:ext cx="7704137" cy="792162"/>
          </a:xfrm>
          <a:prstGeom prst="rightArrow">
            <a:avLst>
              <a:gd name="adj1" fmla="val 59120"/>
              <a:gd name="adj2" fmla="val 231655"/>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18122" name="Group 10"/>
          <p:cNvGrpSpPr>
            <a:grpSpLocks/>
          </p:cNvGrpSpPr>
          <p:nvPr/>
        </p:nvGrpSpPr>
        <p:grpSpPr bwMode="auto">
          <a:xfrm>
            <a:off x="1763713" y="2349500"/>
            <a:ext cx="1655762" cy="1654175"/>
            <a:chOff x="1111" y="1480"/>
            <a:chExt cx="1043" cy="1042"/>
          </a:xfrm>
        </p:grpSpPr>
        <p:sp>
          <p:nvSpPr>
            <p:cNvPr id="218123" name="AutoShape 11"/>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8124" name="Text Box 12"/>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dirty="0">
                  <a:solidFill>
                    <a:schemeClr val="bg1"/>
                  </a:solidFill>
                </a:rPr>
                <a:t>Permiso regulatorio para evaluar en humanos</a:t>
              </a:r>
              <a:endParaRPr lang="en-US" dirty="0">
                <a:solidFill>
                  <a:schemeClr val="bg1"/>
                </a:solidFill>
              </a:endParaRPr>
            </a:p>
          </p:txBody>
        </p:sp>
      </p:grpSp>
      <p:grpSp>
        <p:nvGrpSpPr>
          <p:cNvPr id="218125" name="Group 13"/>
          <p:cNvGrpSpPr>
            <a:grpSpLocks/>
          </p:cNvGrpSpPr>
          <p:nvPr/>
        </p:nvGrpSpPr>
        <p:grpSpPr bwMode="auto">
          <a:xfrm>
            <a:off x="5219700" y="2349500"/>
            <a:ext cx="1655763" cy="1654175"/>
            <a:chOff x="1111" y="1480"/>
            <a:chExt cx="1043" cy="1042"/>
          </a:xfrm>
        </p:grpSpPr>
        <p:sp>
          <p:nvSpPr>
            <p:cNvPr id="218126" name="AutoShape 14"/>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8127" name="Text Box 15"/>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dirty="0">
                  <a:solidFill>
                    <a:schemeClr val="bg1"/>
                  </a:solidFill>
                </a:rPr>
                <a:t>Permiso regulatorio para comercializar</a:t>
              </a:r>
              <a:endParaRPr lang="en-US" dirty="0">
                <a:solidFill>
                  <a:schemeClr val="bg1"/>
                </a:solidFill>
              </a:endParaRPr>
            </a:p>
          </p:txBody>
        </p:sp>
      </p:grpSp>
      <p:sp>
        <p:nvSpPr>
          <p:cNvPr id="218128" name="Text Box 16"/>
          <p:cNvSpPr txBox="1">
            <a:spLocks noChangeArrowheads="1"/>
          </p:cNvSpPr>
          <p:nvPr/>
        </p:nvSpPr>
        <p:spPr bwMode="auto">
          <a:xfrm>
            <a:off x="2640013" y="5232400"/>
            <a:ext cx="3300412" cy="284163"/>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1200" b="1" dirty="0">
                <a:solidFill>
                  <a:srgbClr val="333399"/>
                </a:solidFill>
              </a:rPr>
              <a:t>INVESTIGACIÓN CLINICA</a:t>
            </a:r>
            <a:endParaRPr lang="en-US" sz="1200" b="1" dirty="0">
              <a:solidFill>
                <a:srgbClr val="333399"/>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174731" cy="604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7039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AR" dirty="0" smtClean="0"/>
              <a:t>Qué tipo de pacientes y Cuántos se enrolan?</a:t>
            </a:r>
            <a:endParaRPr lang="en-US" dirty="0"/>
          </a:p>
        </p:txBody>
      </p:sp>
    </p:spTree>
    <p:extLst>
      <p:ext uri="{BB962C8B-B14F-4D97-AF65-F5344CB8AC3E}">
        <p14:creationId xmlns:p14="http://schemas.microsoft.com/office/powerpoint/2010/main" val="2566991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20688"/>
            <a:ext cx="8785921"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7414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496944" cy="628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2520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581564"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4780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ejemplos</a:t>
            </a:r>
            <a:endParaRPr lang="en-US" dirty="0"/>
          </a:p>
        </p:txBody>
      </p:sp>
    </p:spTree>
    <p:extLst>
      <p:ext uri="{BB962C8B-B14F-4D97-AF65-F5344CB8AC3E}">
        <p14:creationId xmlns:p14="http://schemas.microsoft.com/office/powerpoint/2010/main" val="5117068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928992" cy="638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1527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 name="Rectangle 8"/>
          <p:cNvSpPr>
            <a:spLocks noGrp="1" noChangeArrowheads="1"/>
          </p:cNvSpPr>
          <p:nvPr>
            <p:ph type="title"/>
          </p:nvPr>
        </p:nvSpPr>
        <p:spPr>
          <a:xfrm>
            <a:off x="611188" y="1844675"/>
            <a:ext cx="7793037" cy="1462088"/>
          </a:xfrm>
        </p:spPr>
        <p:txBody>
          <a:bodyPr/>
          <a:lstStyle/>
          <a:p>
            <a:pPr algn="ctr"/>
            <a:r>
              <a:rPr lang="es-AR"/>
              <a:t>Preguntas?</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s-AR" dirty="0"/>
              <a:t>Investigación Pre-clínica</a:t>
            </a:r>
          </a:p>
        </p:txBody>
      </p:sp>
      <p:sp>
        <p:nvSpPr>
          <p:cNvPr id="210947" name="Rectangle 3"/>
          <p:cNvSpPr>
            <a:spLocks noGrp="1" noChangeArrowheads="1"/>
          </p:cNvSpPr>
          <p:nvPr>
            <p:ph type="body" sz="half" idx="1"/>
          </p:nvPr>
        </p:nvSpPr>
        <p:spPr/>
        <p:txBody>
          <a:bodyPr/>
          <a:lstStyle/>
          <a:p>
            <a:r>
              <a:rPr lang="es-ES" sz="2800" dirty="0"/>
              <a:t>Estudios in vitro</a:t>
            </a:r>
          </a:p>
          <a:p>
            <a:r>
              <a:rPr lang="es-ES" sz="2800" dirty="0"/>
              <a:t>Estudios in vivo (en animales)</a:t>
            </a:r>
          </a:p>
          <a:p>
            <a:r>
              <a:rPr lang="es-ES" sz="2800" dirty="0"/>
              <a:t>Objetivo: obtener evidencia sobre la seguridad de administrar el compuesto a humanos</a:t>
            </a:r>
            <a:endParaRPr lang="en-US" sz="2800" dirty="0"/>
          </a:p>
        </p:txBody>
      </p:sp>
      <p:pic>
        <p:nvPicPr>
          <p:cNvPr id="210948" name="Picture 5" descr="test tubes.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835150" y="4471988"/>
            <a:ext cx="130175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0950" name="Picture 5" descr="lab mouse.jpg"/>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l="5045" t="5405"/>
          <a:stretch>
            <a:fillRect/>
          </a:stretch>
        </p:blipFill>
        <p:spPr>
          <a:xfrm>
            <a:off x="5486400" y="4818063"/>
            <a:ext cx="3657600" cy="1706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s-AR" dirty="0"/>
              <a:t>Investigación Pre-clínica </a:t>
            </a:r>
            <a:r>
              <a:rPr lang="es-AR" sz="2000" dirty="0"/>
              <a:t>(cont.)</a:t>
            </a:r>
          </a:p>
        </p:txBody>
      </p:sp>
      <p:sp>
        <p:nvSpPr>
          <p:cNvPr id="216067" name="Rectangle 3"/>
          <p:cNvSpPr>
            <a:spLocks noGrp="1" noChangeArrowheads="1"/>
          </p:cNvSpPr>
          <p:nvPr>
            <p:ph idx="1"/>
          </p:nvPr>
        </p:nvSpPr>
        <p:spPr/>
        <p:txBody>
          <a:bodyPr/>
          <a:lstStyle/>
          <a:p>
            <a:r>
              <a:rPr lang="es-ES" dirty="0"/>
              <a:t>Al menos dos especies de animales</a:t>
            </a:r>
          </a:p>
          <a:p>
            <a:r>
              <a:rPr lang="es-ES" dirty="0"/>
              <a:t>Toxicidad de corto plazo</a:t>
            </a:r>
          </a:p>
          <a:p>
            <a:r>
              <a:rPr lang="es-ES" dirty="0"/>
              <a:t>Toxicidad de largo plazo</a:t>
            </a:r>
          </a:p>
          <a:p>
            <a:r>
              <a:rPr lang="es-ES" dirty="0" err="1"/>
              <a:t>Carcinogenicidad</a:t>
            </a:r>
            <a:endParaRPr lang="es-ES" dirty="0"/>
          </a:p>
          <a:p>
            <a:r>
              <a:rPr lang="es-ES" dirty="0" err="1"/>
              <a:t>Teratogenicidad</a:t>
            </a:r>
            <a:endParaRPr lang="es-ES" dirty="0"/>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s-AR" sz="4400">
                <a:solidFill>
                  <a:schemeClr val="tx2"/>
                </a:solidFill>
              </a:rPr>
              <a:t>Desarrollo de Fármacos</a:t>
            </a:r>
            <a:endParaRPr lang="en-US" sz="4400">
              <a:solidFill>
                <a:schemeClr val="tx2"/>
              </a:solidFill>
            </a:endParaRPr>
          </a:p>
        </p:txBody>
      </p:sp>
      <p:sp>
        <p:nvSpPr>
          <p:cNvPr id="220163" name="Rectangle 3"/>
          <p:cNvSpPr>
            <a:spLocks noChangeArrowheads="1"/>
          </p:cNvSpPr>
          <p:nvPr/>
        </p:nvSpPr>
        <p:spPr bwMode="auto">
          <a:xfrm>
            <a:off x="684213" y="4149725"/>
            <a:ext cx="18002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Etapa Pre-clínica</a:t>
            </a:r>
            <a:endParaRPr lang="en-US">
              <a:solidFill>
                <a:schemeClr val="bg1"/>
              </a:solidFill>
            </a:endParaRPr>
          </a:p>
        </p:txBody>
      </p:sp>
      <p:sp>
        <p:nvSpPr>
          <p:cNvPr id="220164" name="Rectangle 4"/>
          <p:cNvSpPr>
            <a:spLocks noChangeArrowheads="1"/>
          </p:cNvSpPr>
          <p:nvPr/>
        </p:nvSpPr>
        <p:spPr bwMode="auto">
          <a:xfrm>
            <a:off x="2628900"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1</a:t>
            </a:r>
            <a:endParaRPr lang="en-US">
              <a:solidFill>
                <a:schemeClr val="bg1"/>
              </a:solidFill>
            </a:endParaRPr>
          </a:p>
        </p:txBody>
      </p:sp>
      <p:sp>
        <p:nvSpPr>
          <p:cNvPr id="220165" name="Rectangle 5"/>
          <p:cNvSpPr>
            <a:spLocks noChangeArrowheads="1"/>
          </p:cNvSpPr>
          <p:nvPr/>
        </p:nvSpPr>
        <p:spPr bwMode="auto">
          <a:xfrm>
            <a:off x="3781425" y="4149725"/>
            <a:ext cx="1008063"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2</a:t>
            </a:r>
            <a:endParaRPr lang="en-US">
              <a:solidFill>
                <a:schemeClr val="bg1"/>
              </a:solidFill>
            </a:endParaRPr>
          </a:p>
        </p:txBody>
      </p:sp>
      <p:sp>
        <p:nvSpPr>
          <p:cNvPr id="220166" name="Rectangle 6"/>
          <p:cNvSpPr>
            <a:spLocks noChangeArrowheads="1"/>
          </p:cNvSpPr>
          <p:nvPr/>
        </p:nvSpPr>
        <p:spPr bwMode="auto">
          <a:xfrm>
            <a:off x="4932363" y="4149725"/>
            <a:ext cx="1008062" cy="1008063"/>
          </a:xfrm>
          <a:prstGeom prst="rect">
            <a:avLst/>
          </a:prstGeom>
          <a:solidFill>
            <a:srgbClr val="333399"/>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3</a:t>
            </a:r>
            <a:endParaRPr lang="en-US">
              <a:solidFill>
                <a:schemeClr val="bg1"/>
              </a:solidFill>
            </a:endParaRPr>
          </a:p>
        </p:txBody>
      </p:sp>
      <p:sp>
        <p:nvSpPr>
          <p:cNvPr id="220167" name="Rectangle 7"/>
          <p:cNvSpPr>
            <a:spLocks noChangeArrowheads="1"/>
          </p:cNvSpPr>
          <p:nvPr/>
        </p:nvSpPr>
        <p:spPr bwMode="auto">
          <a:xfrm>
            <a:off x="6084888" y="4149725"/>
            <a:ext cx="2232025" cy="1008063"/>
          </a:xfrm>
          <a:prstGeom prst="rect">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AR">
                <a:solidFill>
                  <a:schemeClr val="bg1"/>
                </a:solidFill>
              </a:rPr>
              <a:t>Fase 4</a:t>
            </a:r>
            <a:endParaRPr lang="en-US">
              <a:solidFill>
                <a:schemeClr val="bg1"/>
              </a:solidFill>
            </a:endParaRPr>
          </a:p>
        </p:txBody>
      </p:sp>
      <p:sp>
        <p:nvSpPr>
          <p:cNvPr id="220168" name="AutoShape 8"/>
          <p:cNvSpPr>
            <a:spLocks noChangeArrowheads="1"/>
          </p:cNvSpPr>
          <p:nvPr/>
        </p:nvSpPr>
        <p:spPr bwMode="auto">
          <a:xfrm>
            <a:off x="684213" y="5516563"/>
            <a:ext cx="7704137" cy="792162"/>
          </a:xfrm>
          <a:prstGeom prst="rightArrow">
            <a:avLst>
              <a:gd name="adj1" fmla="val 59120"/>
              <a:gd name="adj2" fmla="val 231655"/>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0170" name="Group 10"/>
          <p:cNvGrpSpPr>
            <a:grpSpLocks/>
          </p:cNvGrpSpPr>
          <p:nvPr/>
        </p:nvGrpSpPr>
        <p:grpSpPr bwMode="auto">
          <a:xfrm>
            <a:off x="1763713" y="2349500"/>
            <a:ext cx="1655762" cy="1654175"/>
            <a:chOff x="1111" y="1480"/>
            <a:chExt cx="1043" cy="1042"/>
          </a:xfrm>
        </p:grpSpPr>
        <p:sp>
          <p:nvSpPr>
            <p:cNvPr id="220171" name="AutoShape 11"/>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chemeClr val="hlink"/>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72" name="Text Box 12"/>
            <p:cNvSpPr txBox="1">
              <a:spLocks noChangeArrowheads="1"/>
            </p:cNvSpPr>
            <p:nvPr/>
          </p:nvSpPr>
          <p:spPr bwMode="auto">
            <a:xfrm>
              <a:off x="1111" y="1525"/>
              <a:ext cx="1043" cy="756"/>
            </a:xfrm>
            <a:prstGeom prst="rect">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evaluar en humanos</a:t>
              </a:r>
              <a:endParaRPr lang="en-US">
                <a:solidFill>
                  <a:schemeClr val="bg1"/>
                </a:solidFill>
              </a:endParaRPr>
            </a:p>
          </p:txBody>
        </p:sp>
      </p:grpSp>
      <p:grpSp>
        <p:nvGrpSpPr>
          <p:cNvPr id="220173" name="Group 13"/>
          <p:cNvGrpSpPr>
            <a:grpSpLocks/>
          </p:cNvGrpSpPr>
          <p:nvPr/>
        </p:nvGrpSpPr>
        <p:grpSpPr bwMode="auto">
          <a:xfrm>
            <a:off x="5219700" y="2349500"/>
            <a:ext cx="1655763" cy="1654175"/>
            <a:chOff x="1111" y="1480"/>
            <a:chExt cx="1043" cy="1042"/>
          </a:xfrm>
        </p:grpSpPr>
        <p:sp>
          <p:nvSpPr>
            <p:cNvPr id="220174" name="AutoShape 14"/>
            <p:cNvSpPr>
              <a:spLocks noChangeArrowheads="1"/>
            </p:cNvSpPr>
            <p:nvPr/>
          </p:nvSpPr>
          <p:spPr bwMode="auto">
            <a:xfrm>
              <a:off x="1111" y="1480"/>
              <a:ext cx="1043" cy="1042"/>
            </a:xfrm>
            <a:prstGeom prst="downArrowCallout">
              <a:avLst>
                <a:gd name="adj1" fmla="val 25024"/>
                <a:gd name="adj2" fmla="val 25024"/>
                <a:gd name="adj3" fmla="val 16667"/>
                <a:gd name="adj4" fmla="val 77736"/>
              </a:avLst>
            </a:prstGeom>
            <a:solidFill>
              <a:srgbClr val="333399"/>
            </a:solidFill>
            <a:ln w="381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75" name="Text Box 15"/>
            <p:cNvSpPr txBox="1">
              <a:spLocks noChangeArrowheads="1"/>
            </p:cNvSpPr>
            <p:nvPr/>
          </p:nvSpPr>
          <p:spPr bwMode="auto">
            <a:xfrm>
              <a:off x="1111" y="1525"/>
              <a:ext cx="1043" cy="756"/>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a:solidFill>
                    <a:schemeClr val="bg1"/>
                  </a:solidFill>
                </a:rPr>
                <a:t>Permiso regulatorio para comercializar</a:t>
              </a:r>
              <a:endParaRPr lang="en-US">
                <a:solidFill>
                  <a:schemeClr val="bg1"/>
                </a:solidFill>
              </a:endParaRPr>
            </a:p>
          </p:txBody>
        </p:sp>
      </p:grpSp>
      <p:sp>
        <p:nvSpPr>
          <p:cNvPr id="220176" name="Text Box 16"/>
          <p:cNvSpPr txBox="1">
            <a:spLocks noChangeArrowheads="1"/>
          </p:cNvSpPr>
          <p:nvPr/>
        </p:nvSpPr>
        <p:spPr bwMode="auto">
          <a:xfrm>
            <a:off x="2640013" y="5232400"/>
            <a:ext cx="3300412" cy="284163"/>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1200" b="1">
                <a:solidFill>
                  <a:srgbClr val="333399"/>
                </a:solidFill>
              </a:rPr>
              <a:t>INVESTIGACIÓN CLINICA</a:t>
            </a:r>
            <a:endParaRPr lang="en-US" sz="1200" b="1">
              <a:solidFill>
                <a:srgbClr val="333399"/>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fontScale="90000"/>
          </a:bodyPr>
          <a:lstStyle/>
          <a:p>
            <a:r>
              <a:rPr lang="en-US"/>
              <a:t>IND: </a:t>
            </a:r>
            <a:br>
              <a:rPr lang="en-US"/>
            </a:br>
            <a:r>
              <a:rPr lang="en-US" sz="3200"/>
              <a:t>Investigational New Drug Application</a:t>
            </a:r>
          </a:p>
        </p:txBody>
      </p:sp>
      <p:sp>
        <p:nvSpPr>
          <p:cNvPr id="234499" name="Rectangle 3"/>
          <p:cNvSpPr>
            <a:spLocks noGrp="1" noChangeArrowheads="1"/>
          </p:cNvSpPr>
          <p:nvPr>
            <p:ph idx="1"/>
          </p:nvPr>
        </p:nvSpPr>
        <p:spPr/>
        <p:txBody>
          <a:bodyPr/>
          <a:lstStyle/>
          <a:p>
            <a:r>
              <a:rPr lang="es-ES"/>
              <a:t>Solicitud de autorización a la FDA para comenzar los estudios en humanos</a:t>
            </a:r>
          </a:p>
          <a:p>
            <a:r>
              <a:rPr lang="es-ES"/>
              <a:t>Contiene:</a:t>
            </a:r>
          </a:p>
          <a:p>
            <a:pPr lvl="1"/>
            <a:r>
              <a:rPr lang="es-ES"/>
              <a:t>Datos de Toxicología y Farmacología Animal</a:t>
            </a:r>
          </a:p>
          <a:p>
            <a:pPr lvl="1"/>
            <a:r>
              <a:rPr lang="es-ES"/>
              <a:t>Información de Manufactura</a:t>
            </a:r>
          </a:p>
          <a:p>
            <a:pPr lvl="1"/>
            <a:r>
              <a:rPr lang="es-ES"/>
              <a:t>Protocolos Clínicos e Información sobre los Investigadores</a:t>
            </a:r>
          </a:p>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2641</TotalTime>
  <Words>5793</Words>
  <Application>Microsoft Office PowerPoint</Application>
  <PresentationFormat>On-screen Show (4:3)</PresentationFormat>
  <Paragraphs>480</Paragraphs>
  <Slides>57</Slides>
  <Notes>43</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Clarity</vt:lpstr>
      <vt:lpstr>Investigación Clínica</vt:lpstr>
      <vt:lpstr>Hoja de Ruta</vt:lpstr>
      <vt:lpstr>Qué es un Estudio Clínico?</vt:lpstr>
      <vt:lpstr>PowerPoint Presentation</vt:lpstr>
      <vt:lpstr>PowerPoint Presentation</vt:lpstr>
      <vt:lpstr>Investigación Pre-clínica</vt:lpstr>
      <vt:lpstr>Investigación Pre-clínica (cont.)</vt:lpstr>
      <vt:lpstr>PowerPoint Presentation</vt:lpstr>
      <vt:lpstr>IND:  Investigational New Drug Application</vt:lpstr>
      <vt:lpstr>PowerPoint Presentation</vt:lpstr>
      <vt:lpstr>Investigación Clínica</vt:lpstr>
      <vt:lpstr>Investigación Clínica (cont.)</vt:lpstr>
      <vt:lpstr>PowerPoint Presentation</vt:lpstr>
      <vt:lpstr>Estudios Clínicos Fase 1</vt:lpstr>
      <vt:lpstr>PowerPoint Presentation</vt:lpstr>
      <vt:lpstr>Estudios Clínicos Fase 2</vt:lpstr>
      <vt:lpstr>PowerPoint Presentation</vt:lpstr>
      <vt:lpstr>Estudios Clínicos Fase 3</vt:lpstr>
      <vt:lpstr>PowerPoint Presentation</vt:lpstr>
      <vt:lpstr>NDA:  New Drug Application</vt:lpstr>
      <vt:lpstr>NDA:  New Drug Application (cont.)</vt:lpstr>
      <vt:lpstr>PowerPoint Presentation</vt:lpstr>
      <vt:lpstr>Estudios Clínicos Fase 4</vt:lpstr>
      <vt:lpstr>Farmacovigilancia</vt:lpstr>
      <vt:lpstr>Farmacovigilancia (cont.)</vt:lpstr>
      <vt:lpstr>PowerPoint Presentation</vt:lpstr>
      <vt:lpstr>BUENA PRÁCTICA CLÍNICA EN INVESTIGACIÓN FARMACOLÓGICA</vt:lpstr>
      <vt:lpstr>Buena Práctica Clínica: Historia</vt:lpstr>
      <vt:lpstr>Regulaciones Nacionales</vt:lpstr>
      <vt:lpstr>Regulaciones Internacionales</vt:lpstr>
      <vt:lpstr>Regulaciones Internacionales: Antecedentes</vt:lpstr>
      <vt:lpstr>ICH: International Conference of Harmonization</vt:lpstr>
      <vt:lpstr>ICH: International Conference of Harmonization (cont.)</vt:lpstr>
      <vt:lpstr>ICH-GCP: Buena Práctica Clínica</vt:lpstr>
      <vt:lpstr>Principios de ICH-GCP</vt:lpstr>
      <vt:lpstr>Principios de ICH-GCP (cont.)</vt:lpstr>
      <vt:lpstr>Principios de ICH-GCP (cont.)</vt:lpstr>
      <vt:lpstr>Consentimiento Informado</vt:lpstr>
      <vt:lpstr>PowerPoint Presentation</vt:lpstr>
      <vt:lpstr>SUPERVISIÓN DE ENSAYOS CLÍNICOS EN ARGENTINA</vt:lpstr>
      <vt:lpstr>Actores </vt:lpstr>
      <vt:lpstr>Instancias de control</vt:lpstr>
      <vt:lpstr>Dónde se hace investigación clínica?</vt:lpstr>
      <vt:lpstr>PowerPoint Presentation</vt:lpstr>
      <vt:lpstr>PowerPoint Presentation</vt:lpstr>
      <vt:lpstr>PowerPoint Presentation</vt:lpstr>
      <vt:lpstr>Cuántas drogas se investigan?</vt:lpstr>
      <vt:lpstr>PowerPoint Presentation</vt:lpstr>
      <vt:lpstr>Cuánto cuesta?</vt:lpstr>
      <vt:lpstr>PowerPoint Presentation</vt:lpstr>
      <vt:lpstr>Qué tipo de pacientes y Cuántos se enrolan?</vt:lpstr>
      <vt:lpstr>PowerPoint Presentation</vt:lpstr>
      <vt:lpstr>PowerPoint Presentation</vt:lpstr>
      <vt:lpstr>PowerPoint Presentation</vt:lpstr>
      <vt:lpstr>ejemplos</vt:lpstr>
      <vt:lpstr>PowerPoint Presentation</vt:lpstr>
      <vt:lpstr>Preguntas?</vt:lpstr>
    </vt:vector>
  </TitlesOfParts>
  <Company>PPD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Auditoría y Control de Calidad</dc:title>
  <dc:creator>Julia Mayer</dc:creator>
  <cp:lastModifiedBy>Julia Mayer</cp:lastModifiedBy>
  <cp:revision>205</cp:revision>
  <dcterms:created xsi:type="dcterms:W3CDTF">2007-10-20T19:23:27Z</dcterms:created>
  <dcterms:modified xsi:type="dcterms:W3CDTF">2013-11-05T12:46:47Z</dcterms:modified>
</cp:coreProperties>
</file>