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6" r:id="rId4"/>
    <p:sldId id="257" r:id="rId5"/>
    <p:sldId id="261" r:id="rId6"/>
    <p:sldId id="259" r:id="rId7"/>
    <p:sldId id="267" r:id="rId8"/>
    <p:sldId id="260" r:id="rId9"/>
    <p:sldId id="268" r:id="rId10"/>
    <p:sldId id="269" r:id="rId11"/>
    <p:sldId id="263" r:id="rId12"/>
    <p:sldId id="264" r:id="rId13"/>
    <p:sldId id="265" r:id="rId14"/>
    <p:sldId id="270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4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766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292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57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755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453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385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5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50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00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4B7399-0EBB-4F08-98C2-FD4747E3307D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5446A-248A-45CD-B6E8-0EB78EE9BC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="" xmlns:a16="http://schemas.microsoft.com/office/drawing/2014/main" id="{81E7CE53-4903-8AE7-C108-496648B2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Capacitaciones, talleres y cursos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coorganizó y se participó en el dictado de la Consejería en Salud Sexual y Reproductiva con colaboración </a:t>
            </a:r>
            <a:r>
              <a:rPr lang="es-ES" b="1" dirty="0"/>
              <a:t>con el Instituto de Estudios y Administración Local de Quilmes  (IDEAL); </a:t>
            </a:r>
            <a:r>
              <a:rPr lang="es-ES" dirty="0"/>
              <a:t>con una extensión de 8 clases presenciales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Charla </a:t>
            </a:r>
            <a:r>
              <a:rPr lang="es-ES" dirty="0"/>
              <a:t>debate “La importancia del Convenio 190 de OIT y los desafíos de su implementación en Argentina. Sobre la violencia y el acoso en el mundo del trabajo”. </a:t>
            </a:r>
            <a:endParaRPr lang="es-ES" dirty="0" smtClean="0"/>
          </a:p>
          <a:p>
            <a:r>
              <a:rPr lang="es-ES" dirty="0"/>
              <a:t>Charla-debate “Trabajo, género y Diversidad Funcional”. </a:t>
            </a:r>
          </a:p>
          <a:p>
            <a:r>
              <a:rPr lang="es-ES" dirty="0" smtClean="0"/>
              <a:t>Organizaron</a:t>
            </a:r>
            <a:r>
              <a:rPr lang="es-ES" dirty="0"/>
              <a:t>: </a:t>
            </a:r>
            <a:r>
              <a:rPr lang="es-ES" b="1" dirty="0" err="1" smtClean="0"/>
              <a:t>DEyA</a:t>
            </a:r>
            <a:r>
              <a:rPr lang="es-ES" b="1" dirty="0" smtClean="0"/>
              <a:t> Licenciatura </a:t>
            </a:r>
            <a:r>
              <a:rPr lang="es-ES" b="1" dirty="0"/>
              <a:t>en Gestión de Recursos Humanos y Relaciones Laborales; Mesa Transversal de Economía y Género; Programa de Acción Institucional para la Prevención de la Violencia de Género; Programa Institucional de Género y Diversidad.</a:t>
            </a:r>
            <a:endParaRPr lang="es-AR" b="1" dirty="0"/>
          </a:p>
          <a:p>
            <a:pPr algn="just"/>
            <a:r>
              <a:rPr lang="es-ES" b="1" dirty="0" smtClean="0"/>
              <a:t>Secretaría Académica </a:t>
            </a:r>
            <a:r>
              <a:rPr lang="es-ES" dirty="0" smtClean="0"/>
              <a:t>presentación </a:t>
            </a:r>
            <a:r>
              <a:rPr lang="es-ES" dirty="0"/>
              <a:t>ante la </a:t>
            </a:r>
            <a:r>
              <a:rPr lang="es-ES" b="1" dirty="0" smtClean="0"/>
              <a:t>Provincia </a:t>
            </a:r>
            <a:r>
              <a:rPr lang="es-ES" b="1" dirty="0"/>
              <a:t>de Buenos Aires</a:t>
            </a:r>
            <a:r>
              <a:rPr lang="es-ES" dirty="0"/>
              <a:t> el curso “Educar con perspectiva de género y diversidades” y en la </a:t>
            </a:r>
            <a:r>
              <a:rPr lang="es-ES" b="1" dirty="0" smtClean="0"/>
              <a:t>Red </a:t>
            </a:r>
            <a:r>
              <a:rPr lang="es-ES" b="1" dirty="0"/>
              <a:t>Pampeana de Formación Docente </a:t>
            </a:r>
            <a:r>
              <a:rPr lang="es-ES" b="1" dirty="0" smtClean="0"/>
              <a:t>Continua </a:t>
            </a:r>
            <a:r>
              <a:rPr lang="es-ES" dirty="0"/>
              <a:t>el curso “Equidad de género, diversidades y derechos humanos en </a:t>
            </a:r>
            <a:r>
              <a:rPr lang="es-ES" dirty="0" smtClean="0"/>
              <a:t>educación. Una </a:t>
            </a:r>
            <a:r>
              <a:rPr lang="es-ES" dirty="0"/>
              <a:t>perspectiva </a:t>
            </a:r>
            <a:r>
              <a:rPr lang="es-ES" dirty="0" err="1"/>
              <a:t>interseccional</a:t>
            </a:r>
            <a:r>
              <a:rPr lang="es-ES" dirty="0"/>
              <a:t>” ambos con una extensión de 40 horas reloj, fueron aprobados y se dictaron  2 cohortes en 2024  y se replicaron en 2025.</a:t>
            </a:r>
            <a:endParaRPr lang="es-AR" dirty="0"/>
          </a:p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b="1" dirty="0"/>
              <a:t>Actividades planteadas para dar a conocer el PG&amp;D en la comunidad UNQ, desarrollar conversaciones y articular actividades con diversos espacios de </a:t>
            </a:r>
            <a:r>
              <a:rPr lang="es-ES" sz="2400" b="1" dirty="0" smtClean="0"/>
              <a:t>género</a:t>
            </a:r>
            <a:r>
              <a:rPr lang="es-ES" sz="1600" b="1" dirty="0" smtClean="0"/>
              <a:t> </a:t>
            </a:r>
            <a:r>
              <a:rPr lang="es-ES" sz="2400" b="1" dirty="0"/>
              <a:t>de la Universidad o del territorio.</a:t>
            </a:r>
          </a:p>
          <a:p>
            <a:pPr algn="just"/>
            <a:endParaRPr lang="es-ES" sz="16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810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Jornadas Feminismos, Mujeres y Diversidades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74" y="731838"/>
            <a:ext cx="4566327" cy="52578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sz="2800" dirty="0" smtClean="0"/>
              <a:t>Realizadas en septiembre de 2022 y </a:t>
            </a:r>
            <a:r>
              <a:rPr lang="es-AR" sz="2800" dirty="0" smtClean="0"/>
              <a:t>2023.</a:t>
            </a:r>
          </a:p>
          <a:p>
            <a:r>
              <a:rPr lang="es-ES" sz="2800" dirty="0" smtClean="0"/>
              <a:t>Objetivo construcción </a:t>
            </a:r>
            <a:r>
              <a:rPr lang="es-ES" sz="2800" dirty="0"/>
              <a:t>de un lugar de encuentro conversacional, horizontal, donde pudiesen escucharse todas las voces sin las constricciones del formato académico. </a:t>
            </a:r>
            <a:endParaRPr lang="es-ES" sz="2800" dirty="0" smtClean="0"/>
          </a:p>
          <a:p>
            <a:r>
              <a:rPr lang="es-ES" sz="2800" dirty="0" smtClean="0"/>
              <a:t>Se </a:t>
            </a:r>
            <a:r>
              <a:rPr lang="es-ES" sz="2800" dirty="0"/>
              <a:t>entregaron certificados de asistencia y de autoría.</a:t>
            </a:r>
            <a:endParaRPr lang="es-AR" sz="2800" dirty="0"/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7146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96265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Escuela </a:t>
            </a:r>
            <a:r>
              <a:rPr lang="es-ES" b="1" dirty="0"/>
              <a:t>de Verano Invierno “Género, Diversidad y Políticas Públicas” (RCS 351/24)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UNQ- AUGM</a:t>
            </a:r>
            <a:br>
              <a:rPr lang="es-ES" b="1" dirty="0" smtClean="0"/>
            </a:b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3291840"/>
            <a:ext cx="3200400" cy="3013364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La </a:t>
            </a:r>
            <a:r>
              <a:rPr lang="es-ES" sz="2000" b="1" dirty="0"/>
              <a:t>total implementación quedó a cargo del equipo del Programa Institucional de  Género y Diversidad de la UNQ en colaboración con la Secretaría de Extensión Universitaria y la Subsecretaría de Educación Virtual y </a:t>
            </a:r>
            <a:r>
              <a:rPr lang="es-ES" sz="2000" b="1" dirty="0" err="1"/>
              <a:t>Bimodalidad</a:t>
            </a:r>
            <a:r>
              <a:rPr lang="es-ES" sz="2000" b="1" dirty="0"/>
              <a:t> </a:t>
            </a:r>
            <a:endParaRPr lang="es-AR" sz="2000" dirty="0"/>
          </a:p>
        </p:txBody>
      </p:sp>
      <p:pic>
        <p:nvPicPr>
          <p:cNvPr id="5" name="image2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8615" y="283464"/>
            <a:ext cx="4216215" cy="4562856"/>
          </a:xfrm>
          <a:prstGeom prst="rect">
            <a:avLst/>
          </a:prstGeom>
          <a:ln/>
        </p:spPr>
      </p:pic>
      <p:sp>
        <p:nvSpPr>
          <p:cNvPr id="3" name="CuadroTexto 2"/>
          <p:cNvSpPr txBox="1"/>
          <p:nvPr/>
        </p:nvSpPr>
        <p:spPr>
          <a:xfrm>
            <a:off x="4261104" y="5129784"/>
            <a:ext cx="77266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Del acto inicial participaron el Rector de la UNQ Mg Alfredo Alfonso, la Vicerrectora UNQ Dra. Alejandra </a:t>
            </a:r>
            <a:r>
              <a:rPr lang="es-ES" b="1" dirty="0" err="1"/>
              <a:t>Zinni</a:t>
            </a:r>
            <a:r>
              <a:rPr lang="es-ES" b="1" dirty="0"/>
              <a:t> y la Directora de la Cátedra Abierta de Género y Sexualidades de la UNQ Dra. Dora Barrancos. </a:t>
            </a:r>
            <a:r>
              <a:rPr lang="es-ES" sz="1600" b="1" dirty="0"/>
              <a:t>El plantel de docentes a cargo, aprobado en el anexo II de la mencionada resolución, contó con 32 participantes; figuras reconocidas en el campo de género de universidades nacionales de Brasil, Chile, Bolivia y Paraguay.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09560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Convenios </a:t>
            </a:r>
            <a:r>
              <a:rPr lang="es-ES" sz="3200" b="1" dirty="0"/>
              <a:t>interinstitucionales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Articulación con Secretaría de mujeres y diversidad del Municipio de Quilmes y Proyecto de extensi</a:t>
            </a:r>
            <a:r>
              <a:rPr lang="es-ES" dirty="0" smtClean="0"/>
              <a:t>ón “Diversidad y Derechos” Cursos TTT.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Articulación con el Ministerio de Mujeres y Diversidad de la Provincia de Buenos Aires. Presentación del informe sobre incumplimiento de la obligación alimentaria en la PBA (2022)</a:t>
            </a:r>
          </a:p>
          <a:p>
            <a:pPr algn="just"/>
            <a:r>
              <a:rPr lang="es-ES" dirty="0" smtClean="0"/>
              <a:t>Convenio </a:t>
            </a:r>
            <a:r>
              <a:rPr lang="es-ES" dirty="0"/>
              <a:t>entre la UNQ y el Ministerio de Ciencia, Tecnología e Innovación, </a:t>
            </a:r>
            <a:r>
              <a:rPr lang="es-ES" dirty="0" smtClean="0"/>
              <a:t>Implementación a cargo del </a:t>
            </a:r>
            <a:r>
              <a:rPr lang="es-ES" dirty="0"/>
              <a:t>centro de Políticas Públicas </a:t>
            </a:r>
            <a:r>
              <a:rPr lang="es-ES" dirty="0" smtClean="0"/>
              <a:t>durante </a:t>
            </a:r>
            <a:r>
              <a:rPr lang="es-ES" dirty="0"/>
              <a:t>2022 </a:t>
            </a:r>
            <a:r>
              <a:rPr lang="es-ES" dirty="0" smtClean="0"/>
              <a:t>“Programa </a:t>
            </a:r>
            <a:r>
              <a:rPr lang="es-ES" dirty="0"/>
              <a:t>de formación </a:t>
            </a:r>
            <a:r>
              <a:rPr lang="es-ES" i="1" dirty="0"/>
              <a:t>Ley Micaela. Por una ciencia y tecnología con igualdad de géneros y libre de </a:t>
            </a:r>
            <a:r>
              <a:rPr lang="es-ES" i="1" dirty="0" smtClean="0"/>
              <a:t>violencias” </a:t>
            </a:r>
            <a:r>
              <a:rPr lang="es-ES" dirty="0"/>
              <a:t>destinado a </a:t>
            </a:r>
            <a:r>
              <a:rPr lang="es-ES" dirty="0" smtClean="0"/>
              <a:t>investigadores y direcciones de Centros </a:t>
            </a:r>
            <a:r>
              <a:rPr lang="es-ES" dirty="0"/>
              <a:t>que forman parte del </a:t>
            </a:r>
            <a:r>
              <a:rPr lang="es-ES" dirty="0" err="1"/>
              <a:t>MINCyT</a:t>
            </a:r>
            <a:r>
              <a:rPr lang="es-ES" dirty="0"/>
              <a:t> y de CONICET. </a:t>
            </a:r>
            <a:r>
              <a:rPr lang="es-ES" dirty="0" smtClean="0"/>
              <a:t>El </a:t>
            </a:r>
            <a:r>
              <a:rPr lang="es-ES" dirty="0"/>
              <a:t>Programa de Género y Diversidad participó en la revisión de los contenidos y el equipo docente en el dictado</a:t>
            </a:r>
            <a:r>
              <a:rPr lang="es-ES" b="1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Convenio </a:t>
            </a:r>
            <a:r>
              <a:rPr lang="es-ES" dirty="0"/>
              <a:t>con el Colegio de Magistrados y Funcionarios del Departamento Judicial de </a:t>
            </a:r>
            <a:r>
              <a:rPr lang="es-ES" dirty="0" smtClean="0"/>
              <a:t>Quilmes.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Convenio </a:t>
            </a:r>
            <a:r>
              <a:rPr lang="es-ES" dirty="0"/>
              <a:t>con la Universidad </a:t>
            </a:r>
            <a:r>
              <a:rPr lang="es-ES" dirty="0" smtClean="0"/>
              <a:t>Nacional de </a:t>
            </a:r>
            <a:r>
              <a:rPr lang="es-ES" dirty="0"/>
              <a:t>San Juan</a:t>
            </a:r>
            <a:endParaRPr lang="es-AR" dirty="0"/>
          </a:p>
          <a:p>
            <a:r>
              <a:rPr lang="es-AR" dirty="0" smtClean="0"/>
              <a:t>Capacitaciones: Masculinidades sin violencias talleres de sensibilización sobre género, diversidades y prevención de la violencia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Realizados o en los que se participó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487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Encuesta de Satisfacción sobre las políticas de género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La encuesta se envió en dos oportunidades desde el correo oficial a toda la comunidad universitaria - Fueron en total 23557 personas que la recibieron y durante un mes aproximadamente (entre el 4 de abril al 12 de mayo) se registraron 997 </a:t>
            </a:r>
            <a:r>
              <a:rPr lang="es-ES" dirty="0" smtClean="0"/>
              <a:t>respuestas.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Desigual </a:t>
            </a:r>
            <a:r>
              <a:rPr lang="es-ES" dirty="0"/>
              <a:t>participación de identidades sexo-genéricas.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Un </a:t>
            </a:r>
            <a:r>
              <a:rPr lang="es-ES" dirty="0"/>
              <a:t>dato metodológico a tener en cuenta es que al ser una encuesta de respuesta voluntaria es muy posible que personas que estaban en contra o a favor de la temática aprovecharon para manifestar su opinión. En esa línea y teniendo en cuenta el crecimiento de discursos de odio hacia las diversidades y políticas de ampliación de derechos del entonces candidato Javier </a:t>
            </a:r>
            <a:r>
              <a:rPr lang="es-ES" dirty="0" err="1"/>
              <a:t>Milei</a:t>
            </a:r>
            <a:r>
              <a:rPr lang="es-ES" dirty="0"/>
              <a:t>, se buscó captar el ambiente general en la comunidad universitaria y la pregnancia de estos discursos. 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b="1" dirty="0" smtClean="0"/>
              <a:t>Objetivos: </a:t>
            </a:r>
          </a:p>
          <a:p>
            <a:r>
              <a:rPr lang="es-ES" sz="2400" b="1" dirty="0" smtClean="0"/>
              <a:t>identificar </a:t>
            </a:r>
            <a:r>
              <a:rPr lang="es-ES" sz="2400" b="1" dirty="0"/>
              <a:t>conocimiento de las acciones </a:t>
            </a:r>
            <a:r>
              <a:rPr lang="es-ES" sz="2400" b="1" dirty="0" smtClean="0"/>
              <a:t>de género </a:t>
            </a:r>
            <a:r>
              <a:rPr lang="es-ES" sz="2400" b="1" dirty="0"/>
              <a:t>antes de la creación del </a:t>
            </a:r>
            <a:r>
              <a:rPr lang="es-ES" sz="2400" b="1" dirty="0" smtClean="0"/>
              <a:t>programa. Conocimiento del </a:t>
            </a:r>
            <a:r>
              <a:rPr lang="es-ES" sz="2400" b="1" dirty="0"/>
              <a:t>PG&amp;D después de un año de funcionamiento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516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martes 18 de febrero se realizó la primera reunión de personas de la Universidad comprometidas con la perspectiva de género y diversidad. Con una gran convocatoria se destacó la necesidad de agruparnos y reforzar el trabajo conjunto frente al ataque al que somete a todo lo relacionado con la </a:t>
            </a:r>
            <a:r>
              <a:rPr lang="es-ES" dirty="0" smtClean="0"/>
              <a:t>temática </a:t>
            </a:r>
            <a:r>
              <a:rPr lang="es-ES" dirty="0"/>
              <a:t>el gobierno nacional. </a:t>
            </a:r>
            <a:r>
              <a:rPr lang="es-ES" dirty="0" smtClean="0"/>
              <a:t>En </a:t>
            </a:r>
            <a:r>
              <a:rPr lang="es-ES" dirty="0"/>
              <a:t>asamblea se compartieron experiencias, se presentaron los distintos grupos de trabajo y militancia y se plantearon acciones para realizar de cara al año que se iniciaba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La red de género de la UNQ es un espacio </a:t>
            </a:r>
            <a:r>
              <a:rPr lang="es-ES" dirty="0" err="1"/>
              <a:t>interclaustro</a:t>
            </a:r>
            <a:r>
              <a:rPr lang="es-ES" dirty="0"/>
              <a:t> del que participamos, docentes, no docentes y estudiantes que propone la realización, difusión y acompañamiento de acciones que tienen como objetivo luchar contra las violencias por razones de género y </a:t>
            </a:r>
            <a:r>
              <a:rPr lang="es-ES" dirty="0" err="1"/>
              <a:t>transversalizar</a:t>
            </a:r>
            <a:r>
              <a:rPr lang="es-ES" dirty="0"/>
              <a:t> la perspectiva de la equidad de género en los espacios de la UNQ, así como ampliar y dar a conocer los derechos de las diversidades o identidades feminizadas y </a:t>
            </a:r>
            <a:r>
              <a:rPr lang="es-ES" dirty="0" err="1"/>
              <a:t>heterodisidentes</a:t>
            </a:r>
            <a:r>
              <a:rPr lang="es-ES" dirty="0"/>
              <a:t>. </a:t>
            </a:r>
            <a:endParaRPr lang="es-AR" dirty="0"/>
          </a:p>
          <a:p>
            <a:pPr algn="just"/>
            <a:endParaRPr lang="es-AR" dirty="0"/>
          </a:p>
          <a:p>
            <a:endParaRPr lang="es-AR" dirty="0"/>
          </a:p>
        </p:txBody>
      </p:sp>
      <p:pic>
        <p:nvPicPr>
          <p:cNvPr id="4" name="image14.png"/>
          <p:cNvPicPr/>
          <p:nvPr/>
        </p:nvPicPr>
        <p:blipFill>
          <a:blip r:embed="rId2"/>
          <a:srcRect l="9468" t="35630" r="4651" b="41717"/>
          <a:stretch>
            <a:fillRect/>
          </a:stretch>
        </p:blipFill>
        <p:spPr>
          <a:xfrm>
            <a:off x="1287652" y="366394"/>
            <a:ext cx="4409059" cy="116979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2162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272" y="961888"/>
            <a:ext cx="840028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 </a:t>
            </a:r>
            <a:r>
              <a:rPr lang="es-ES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diversidad de las actividades, sus características y protagonistas dieron cuenta del objetivo del Programa relacionado con divulgar y promover el fortalecimiento de los derechos conquistados por las mujeres y los sujetos de identidades sexo-genéricas disidentes y destacan la efectiva </a:t>
            </a:r>
            <a:r>
              <a:rPr lang="es-ES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transversalización</a:t>
            </a:r>
            <a:r>
              <a:rPr lang="es-ES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 la perspectiva de género en las actividades de la UNQ como una política de </a:t>
            </a:r>
            <a:r>
              <a:rPr lang="es-ES" dirty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gestión.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Nada de </a:t>
            </a:r>
            <a:r>
              <a:rPr lang="es-ES" dirty="0" smtClean="0"/>
              <a:t>lo </a:t>
            </a:r>
            <a:r>
              <a:rPr lang="es-ES" dirty="0"/>
              <a:t>referido hubiese podido ser realizado sin la participación de múltiples </a:t>
            </a:r>
            <a:r>
              <a:rPr lang="es-ES" dirty="0" err="1"/>
              <a:t>actorxs</a:t>
            </a:r>
            <a:r>
              <a:rPr lang="es-ES" dirty="0"/>
              <a:t> de la UNQ. Todos hicimos nuestro trabajo, pero una cosa es trabajar y otra hacerlo con gusto y alegría. En estos tiempos de pasiones tristes y crueldad, entendemos que ejercitar el amor, la alegría y el agradecimiento es una cuestión de justicia y militancia. 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4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0" y="740664"/>
            <a:ext cx="10021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El </a:t>
            </a:r>
            <a:r>
              <a:rPr lang="es-ES" sz="2800" b="1" dirty="0" smtClean="0"/>
              <a:t>Programa </a:t>
            </a:r>
            <a:r>
              <a:rPr lang="es-ES" sz="2800" b="1" dirty="0"/>
              <a:t>Institucional de Género y Diversidad fue creado en diciembre de 2021 </a:t>
            </a:r>
            <a:r>
              <a:rPr lang="es-ES" sz="2800" dirty="0"/>
              <a:t>por resolución del CS445/21 anexo II dependiente de Rectorado. </a:t>
            </a:r>
            <a:r>
              <a:rPr lang="es-ES" sz="2800" dirty="0" smtClean="0"/>
              <a:t>Con el </a:t>
            </a:r>
            <a:r>
              <a:rPr lang="es-ES" sz="2800" dirty="0"/>
              <a:t>objetivo fundamental de entender en todas las cuestiones relacionadas con los derechos de las mujeres, la equidad de géneros, la identidad sexual </a:t>
            </a:r>
            <a:r>
              <a:rPr lang="es-ES" sz="2800" dirty="0" err="1"/>
              <a:t>autopercibida</a:t>
            </a:r>
            <a:r>
              <a:rPr lang="es-ES" sz="2800" dirty="0"/>
              <a:t>, la ampliación de derechos de las identidades genéricas </a:t>
            </a:r>
            <a:r>
              <a:rPr lang="es-ES" sz="2800" dirty="0" err="1"/>
              <a:t>heterodisidentes</a:t>
            </a:r>
            <a:r>
              <a:rPr lang="es-ES" sz="2800" dirty="0"/>
              <a:t> y propender a construir diálogo entre las obligaciones académicas y los deberes y derechos de la comunidad</a:t>
            </a:r>
            <a:r>
              <a:rPr lang="es-ES" sz="2800" dirty="0" smtClean="0"/>
              <a:t>.</a:t>
            </a:r>
          </a:p>
          <a:p>
            <a:pPr algn="just"/>
            <a:endParaRPr lang="es-AR" sz="2800" dirty="0"/>
          </a:p>
          <a:p>
            <a:pPr algn="just"/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7097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pasar  de los objetivos a la acción?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400" b="1" dirty="0" smtClean="0"/>
              <a:t>Principales actividades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 Ley </a:t>
            </a:r>
            <a:r>
              <a:rPr lang="es-ES" dirty="0"/>
              <a:t>Micaela </a:t>
            </a:r>
            <a:endParaRPr lang="es-E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s-ES" dirty="0" smtClean="0"/>
              <a:t>  Políticas </a:t>
            </a:r>
            <a:r>
              <a:rPr lang="es-ES" dirty="0"/>
              <a:t>de ampliación de </a:t>
            </a:r>
            <a:r>
              <a:rPr lang="es-ES" dirty="0" smtClean="0"/>
              <a:t>derechos hacia las diversidades,      	Identidad de género</a:t>
            </a:r>
          </a:p>
          <a:p>
            <a:pPr marL="0" indent="0">
              <a:buNone/>
            </a:pPr>
            <a:r>
              <a:rPr lang="es-ES" dirty="0" smtClean="0"/>
              <a:t>                Cupo laboral travesti –</a:t>
            </a:r>
            <a:r>
              <a:rPr lang="es-ES" dirty="0" err="1" smtClean="0"/>
              <a:t>trans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Becas </a:t>
            </a:r>
            <a:r>
              <a:rPr lang="es-ES" dirty="0" err="1" smtClean="0"/>
              <a:t>Trans</a:t>
            </a:r>
            <a:r>
              <a:rPr lang="es-ES" dirty="0" smtClean="0"/>
              <a:t>- formación.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Capacitaciones, talleres y cursos.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Convenios interinstitucionales.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AR" dirty="0"/>
              <a:t>Jornadas Feminismos, Mujeres y </a:t>
            </a:r>
            <a:r>
              <a:rPr lang="es-AR" dirty="0" smtClean="0"/>
              <a:t>Diversidades.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Divulgación y difusión.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 </a:t>
            </a:r>
            <a:r>
              <a:rPr lang="es-AR" dirty="0" smtClean="0"/>
              <a:t>Encuesta “percepciones de las políticas de género”.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000" dirty="0" smtClean="0"/>
              <a:t>Trazar genealogías. </a:t>
            </a:r>
          </a:p>
          <a:p>
            <a:r>
              <a:rPr lang="es-AR" sz="2000" dirty="0" smtClean="0"/>
              <a:t>Aprovechar la experiencia anterior.</a:t>
            </a:r>
          </a:p>
          <a:p>
            <a:r>
              <a:rPr lang="es-AR" sz="2000" dirty="0" smtClean="0"/>
              <a:t>Profundizar.</a:t>
            </a:r>
          </a:p>
          <a:p>
            <a:r>
              <a:rPr lang="es-AR" sz="2000" dirty="0" smtClean="0"/>
              <a:t>Reflexionar.</a:t>
            </a:r>
          </a:p>
          <a:p>
            <a:r>
              <a:rPr lang="es-AR" sz="2000" dirty="0" smtClean="0"/>
              <a:t>Producir conocimientos.</a:t>
            </a:r>
          </a:p>
          <a:p>
            <a:r>
              <a:rPr lang="es-AR" sz="2000" dirty="0" smtClean="0"/>
              <a:t>Retroalimentar la acción.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8340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C20757-9CBC-20FA-A9BE-9ADB8758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Ley Micaela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21C7556-1052-FDED-A659-EC644F16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b="1" dirty="0" smtClean="0"/>
              <a:t>1- Capacitaciones Ley Micaela</a:t>
            </a:r>
            <a:r>
              <a:rPr lang="es-AR" dirty="0" smtClean="0"/>
              <a:t>: presupuesto+ oferta sistemática + obligatoriedad +formación del plantel docente. </a:t>
            </a:r>
          </a:p>
          <a:p>
            <a:pPr algn="just"/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D076F4B-2821-4CC8-7A89-2E777AEF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sz="2800" b="1" dirty="0" smtClean="0">
                <a:latin typeface="+mj-lt"/>
              </a:rPr>
              <a:t>Ley  27499 capacitación para los 3 poderes del Estado</a:t>
            </a:r>
          </a:p>
          <a:p>
            <a:r>
              <a:rPr lang="es-ES" sz="2800" dirty="0" smtClean="0"/>
              <a:t>Adhesión </a:t>
            </a:r>
            <a:r>
              <a:rPr lang="es-ES" sz="2800" dirty="0"/>
              <a:t>de la </a:t>
            </a:r>
            <a:r>
              <a:rPr lang="es-ES" sz="2800" dirty="0" smtClean="0"/>
              <a:t>universidad  </a:t>
            </a:r>
            <a:r>
              <a:rPr lang="es-ES" sz="2800" dirty="0"/>
              <a:t>(RCS 255/19) que </a:t>
            </a:r>
            <a:r>
              <a:rPr lang="es-ES" sz="2800" dirty="0" smtClean="0"/>
              <a:t>estableció </a:t>
            </a:r>
            <a:r>
              <a:rPr lang="es-ES" sz="2800" dirty="0"/>
              <a:t>la capacitación en género y violencias relacionadas para todos los trabajadores de la universidad. </a:t>
            </a:r>
            <a:endParaRPr lang="es-ES" sz="2800" dirty="0" smtClean="0"/>
          </a:p>
          <a:p>
            <a:r>
              <a:rPr lang="es-ES" sz="2800" dirty="0" smtClean="0"/>
              <a:t>2020 aprobación de </a:t>
            </a:r>
            <a:r>
              <a:rPr lang="es-ES" sz="2800" dirty="0"/>
              <a:t>los contenidos </a:t>
            </a:r>
            <a:r>
              <a:rPr lang="es-ES" sz="2800" dirty="0" smtClean="0"/>
              <a:t>y comienzo del dictado cursos (25 horas con evaluación final)</a:t>
            </a:r>
            <a:endParaRPr lang="es-AR" sz="2800" dirty="0">
              <a:latin typeface="+mj-lt"/>
            </a:endParaRPr>
          </a:p>
        </p:txBody>
      </p:sp>
      <p:pic>
        <p:nvPicPr>
          <p:cNvPr id="9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70248" y="1700784"/>
            <a:ext cx="7534656" cy="44256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15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0" y="740664"/>
            <a:ext cx="1002182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AR" sz="1400" dirty="0" smtClean="0"/>
          </a:p>
          <a:p>
            <a:pPr algn="just"/>
            <a:r>
              <a:rPr lang="es-AR" sz="1400" b="1" dirty="0" smtClean="0"/>
              <a:t>Abordajes para evaluación:</a:t>
            </a:r>
          </a:p>
          <a:p>
            <a:pPr algn="just"/>
            <a:endParaRPr lang="es-AR" sz="1400" dirty="0" smtClean="0"/>
          </a:p>
          <a:p>
            <a:pPr algn="just"/>
            <a:r>
              <a:rPr lang="es-AR" sz="1400" b="1" dirty="0" smtClean="0"/>
              <a:t>Comparación </a:t>
            </a:r>
            <a:r>
              <a:rPr lang="es-AR" sz="1400" b="1" dirty="0"/>
              <a:t>con otras </a:t>
            </a:r>
            <a:r>
              <a:rPr lang="es-AR" sz="1400" b="1" dirty="0" smtClean="0"/>
              <a:t>experiencias RUGE</a:t>
            </a:r>
            <a:r>
              <a:rPr lang="es-AR" sz="1400" dirty="0" smtClean="0"/>
              <a:t>               </a:t>
            </a:r>
            <a:r>
              <a:rPr lang="es-AR" sz="1400" dirty="0" smtClean="0"/>
              <a:t> Informe RUGE: problemas Diversidad- </a:t>
            </a:r>
            <a:r>
              <a:rPr lang="es-AR" sz="1400" dirty="0" smtClean="0"/>
              <a:t>falta de presupuesto- resistencia de las </a:t>
            </a:r>
            <a:r>
              <a:rPr lang="es-AR" sz="1400" dirty="0" smtClean="0"/>
              <a:t>     									  autoridades- </a:t>
            </a:r>
            <a:r>
              <a:rPr lang="es-AR" sz="1400" dirty="0" smtClean="0"/>
              <a:t>tareas ad </a:t>
            </a:r>
            <a:r>
              <a:rPr lang="es-AR" sz="1400" dirty="0" smtClean="0"/>
              <a:t>honorem- falta de sistematicidad. </a:t>
            </a:r>
            <a:endParaRPr lang="es-AR" sz="1400" dirty="0"/>
          </a:p>
          <a:p>
            <a:pPr algn="just"/>
            <a:endParaRPr lang="es-AR" sz="1400" dirty="0" smtClean="0"/>
          </a:p>
          <a:p>
            <a:pPr algn="just"/>
            <a:r>
              <a:rPr lang="es-AR" sz="1400" b="1" dirty="0" smtClean="0"/>
              <a:t>Encuesta de inicio/ finalización  </a:t>
            </a:r>
            <a:r>
              <a:rPr lang="es-AR" sz="1400" dirty="0" smtClean="0"/>
              <a:t>      		        Necesidad de dar a conocer RCS sobre equidad y ampliación de derechos/ Protocolo</a:t>
            </a:r>
          </a:p>
          <a:p>
            <a:pPr algn="just"/>
            <a:endParaRPr lang="es-AR" sz="1400" dirty="0" smtClean="0"/>
          </a:p>
          <a:p>
            <a:pPr algn="just"/>
            <a:endParaRPr lang="es-AR" sz="1400" dirty="0" smtClean="0"/>
          </a:p>
          <a:p>
            <a:pPr algn="just"/>
            <a:r>
              <a:rPr lang="es-AR" sz="1400" b="1" dirty="0" smtClean="0"/>
              <a:t>Diferencia entre inscripciones y aprobaciones </a:t>
            </a:r>
            <a:r>
              <a:rPr lang="es-AR" sz="1400" dirty="0" smtClean="0"/>
              <a:t>		      Resolución 303/23 obligatoriedad ascenso de categoría docente.</a:t>
            </a:r>
          </a:p>
          <a:p>
            <a:pPr algn="just"/>
            <a:endParaRPr lang="es-AR" sz="1400" dirty="0" smtClean="0"/>
          </a:p>
          <a:p>
            <a:pPr algn="just"/>
            <a:endParaRPr lang="es-AR" sz="1400" dirty="0" smtClean="0"/>
          </a:p>
          <a:p>
            <a:pPr algn="just"/>
            <a:r>
              <a:rPr lang="es-AR" sz="1400" b="1" dirty="0" smtClean="0"/>
              <a:t>Alto </a:t>
            </a:r>
            <a:r>
              <a:rPr lang="es-AR" sz="1400" b="1" dirty="0"/>
              <a:t>porcentaje de mujeres</a:t>
            </a:r>
            <a:r>
              <a:rPr lang="es-AR" sz="1400" dirty="0"/>
              <a:t>             		Implementación “taller de sensibilización para varones sobre género, diversidades y   								prevención de la violencia”</a:t>
            </a:r>
          </a:p>
          <a:p>
            <a:pPr algn="just"/>
            <a:endParaRPr lang="es-AR" sz="1400" dirty="0" smtClean="0"/>
          </a:p>
          <a:p>
            <a:pPr algn="just"/>
            <a:endParaRPr lang="es-AR" sz="1400" dirty="0"/>
          </a:p>
          <a:p>
            <a:pPr algn="just"/>
            <a:endParaRPr lang="es-AR" sz="1400" dirty="0" smtClean="0"/>
          </a:p>
          <a:p>
            <a:pPr algn="just"/>
            <a:endParaRPr lang="es-AR" sz="1400" dirty="0"/>
          </a:p>
          <a:p>
            <a:pPr algn="just"/>
            <a:r>
              <a:rPr lang="es-AR" sz="2000" dirty="0" smtClean="0"/>
              <a:t>Principal herramienta </a:t>
            </a:r>
            <a:r>
              <a:rPr lang="es-ES" sz="2000" b="1" dirty="0" smtClean="0"/>
              <a:t>para </a:t>
            </a:r>
            <a:r>
              <a:rPr lang="es-ES" sz="2000" b="1" dirty="0"/>
              <a:t>llevar a la comunidad el debate de los estereotipos de género, los sentidos comunes, las </a:t>
            </a:r>
            <a:r>
              <a:rPr lang="es-ES" sz="2000" b="1" dirty="0" err="1"/>
              <a:t>esencializaciones</a:t>
            </a:r>
            <a:r>
              <a:rPr lang="es-ES" sz="2000" b="1" dirty="0"/>
              <a:t> de las identidades y las diversas formas que asume la violencia de género. Se han constituido en una invitación a la </a:t>
            </a:r>
            <a:r>
              <a:rPr lang="es-ES" sz="2000" b="1" i="1" dirty="0"/>
              <a:t>incomodidad productiva</a:t>
            </a:r>
            <a:r>
              <a:rPr lang="es-ES" sz="2000" b="1" dirty="0"/>
              <a:t> para personas </a:t>
            </a:r>
            <a:r>
              <a:rPr lang="es-ES" sz="2000" b="1" dirty="0" smtClean="0"/>
              <a:t>que no tenían inquietudes al respecto</a:t>
            </a:r>
            <a:r>
              <a:rPr lang="es-AR" sz="2000" dirty="0" smtClean="0"/>
              <a:t>. </a:t>
            </a:r>
            <a:endParaRPr lang="es-AR" sz="2000" dirty="0"/>
          </a:p>
          <a:p>
            <a:pPr algn="just"/>
            <a:endParaRPr lang="es-AR" sz="2000" dirty="0"/>
          </a:p>
          <a:p>
            <a:pPr algn="just"/>
            <a:endParaRPr lang="es-AR" sz="2800" dirty="0"/>
          </a:p>
        </p:txBody>
      </p:sp>
      <p:sp>
        <p:nvSpPr>
          <p:cNvPr id="5" name="Flecha derecha 4"/>
          <p:cNvSpPr/>
          <p:nvPr/>
        </p:nvSpPr>
        <p:spPr>
          <a:xfrm>
            <a:off x="4443984" y="1499616"/>
            <a:ext cx="502920" cy="82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derecha 6"/>
          <p:cNvSpPr/>
          <p:nvPr/>
        </p:nvSpPr>
        <p:spPr>
          <a:xfrm>
            <a:off x="4608576" y="2715765"/>
            <a:ext cx="914400" cy="146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derecha 9"/>
          <p:cNvSpPr/>
          <p:nvPr/>
        </p:nvSpPr>
        <p:spPr>
          <a:xfrm>
            <a:off x="3346704" y="3383281"/>
            <a:ext cx="969264" cy="146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derecha 10"/>
          <p:cNvSpPr/>
          <p:nvPr/>
        </p:nvSpPr>
        <p:spPr>
          <a:xfrm flipV="1">
            <a:off x="3639312" y="2130552"/>
            <a:ext cx="969264" cy="1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130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C20757-9CBC-20FA-A9BE-9ADB8758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87452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3100" dirty="0" smtClean="0"/>
              <a:t>Ampliación de derechos</a:t>
            </a:r>
            <a:br>
              <a:rPr lang="es-AR" sz="3100" dirty="0" smtClean="0"/>
            </a:br>
            <a:r>
              <a:rPr lang="es-AR" sz="3100" dirty="0" smtClean="0"/>
              <a:t>Respeto Identidad de género</a:t>
            </a:r>
            <a:endParaRPr lang="es-AR" sz="31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D076F4B-2821-4CC8-7A89-2E777AEF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68880"/>
            <a:ext cx="3200400" cy="3836324"/>
          </a:xfrm>
        </p:spPr>
        <p:txBody>
          <a:bodyPr>
            <a:normAutofit/>
          </a:bodyPr>
          <a:lstStyle/>
          <a:p>
            <a:r>
              <a:rPr lang="es-AR" sz="1800" dirty="0" smtClean="0"/>
              <a:t>Resolución sobre identidad de género 377/19</a:t>
            </a:r>
            <a:r>
              <a:rPr lang="es-AR" sz="1800" dirty="0"/>
              <a:t>.  (trámites 9)</a:t>
            </a:r>
            <a:endParaRPr lang="es-AR" sz="1800" dirty="0" smtClean="0"/>
          </a:p>
          <a:p>
            <a:r>
              <a:rPr lang="es-AR" sz="1800" dirty="0" smtClean="0"/>
              <a:t>RUGE- CIN 2021 agregan Modulo al SIU GUARANI</a:t>
            </a:r>
          </a:p>
          <a:p>
            <a:r>
              <a:rPr lang="es-AR" sz="1800" b="1" dirty="0" smtClean="0"/>
              <a:t>Derogación RCS 377/19 y reemplazo por la 618/22  (tramites 24)</a:t>
            </a:r>
          </a:p>
          <a:p>
            <a:pPr algn="just"/>
            <a:r>
              <a:rPr lang="es-ES" sz="1800" dirty="0" smtClean="0"/>
              <a:t>Posibilidad introducir </a:t>
            </a:r>
            <a:r>
              <a:rPr lang="es-ES" sz="1800" dirty="0"/>
              <a:t>cambios en los campos Género, Identidad </a:t>
            </a:r>
            <a:r>
              <a:rPr lang="es-ES" sz="1800" dirty="0" err="1"/>
              <a:t>autopercibida</a:t>
            </a:r>
            <a:r>
              <a:rPr lang="es-ES" sz="1800" dirty="0"/>
              <a:t> y </a:t>
            </a:r>
            <a:r>
              <a:rPr lang="es-ES" sz="1800" dirty="0" smtClean="0"/>
              <a:t>“Nombre” </a:t>
            </a:r>
            <a:r>
              <a:rPr lang="es-ES" sz="1800" dirty="0"/>
              <a:t>en el sistema </a:t>
            </a:r>
            <a:r>
              <a:rPr lang="es-ES" sz="1800" dirty="0" smtClean="0"/>
              <a:t>SIU. </a:t>
            </a:r>
            <a:r>
              <a:rPr lang="es-ES" sz="1800" dirty="0" err="1" smtClean="0"/>
              <a:t>Emision</a:t>
            </a:r>
            <a:r>
              <a:rPr lang="es-ES" sz="1800" dirty="0" smtClean="0"/>
              <a:t> de Títulos</a:t>
            </a:r>
            <a:endParaRPr lang="es-AR" sz="1800" dirty="0"/>
          </a:p>
        </p:txBody>
      </p:sp>
      <p:pic>
        <p:nvPicPr>
          <p:cNvPr id="5" name="image3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3984" y="493776"/>
            <a:ext cx="6976872" cy="58114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783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La vigencia de la nueva resolución permitió resolver vulneraciones.</a:t>
            </a:r>
            <a:endParaRPr lang="es-A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dirty="0" smtClean="0"/>
              <a:t> 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agregó en la guía de trámites estudiantiles un campo “identidad de género” donde se organizó toda la información necesaria para el ejercicio concreto de un derecho siendo el PG&amp;D el espacio encargado de llevar adelante la gestión del cambio. </a:t>
            </a:r>
            <a:r>
              <a:rPr lang="es-ES" dirty="0" smtClean="0"/>
              <a:t>(SGA, SA PG&amp;D)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Solicitud de </a:t>
            </a:r>
            <a:r>
              <a:rPr lang="es-ES" dirty="0"/>
              <a:t>tramitación de 4 certificados analíticos por cambio registral de DNI y la emisión de 1 certificado analítico sin cambio registral, con nombre </a:t>
            </a:r>
            <a:r>
              <a:rPr lang="es-ES" dirty="0" err="1"/>
              <a:t>autopercibido</a:t>
            </a:r>
            <a:r>
              <a:rPr lang="es-ES" dirty="0" smtClean="0"/>
              <a:t>.(2023-2025)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Identidad de género predominante: no </a:t>
            </a:r>
            <a:r>
              <a:rPr lang="es-ES" dirty="0" err="1" smtClean="0"/>
              <a:t>binarie</a:t>
            </a:r>
            <a:r>
              <a:rPr lang="es-ES" dirty="0" smtClean="0"/>
              <a:t> 11, varón </a:t>
            </a:r>
            <a:r>
              <a:rPr lang="es-ES" dirty="0" err="1" smtClean="0"/>
              <a:t>trans</a:t>
            </a:r>
            <a:r>
              <a:rPr lang="es-ES" dirty="0" smtClean="0"/>
              <a:t> 9,  minoritaria mujer </a:t>
            </a:r>
            <a:r>
              <a:rPr lang="es-ES" dirty="0" err="1" smtClean="0"/>
              <a:t>trans</a:t>
            </a:r>
            <a:r>
              <a:rPr lang="es-ES" dirty="0" smtClean="0"/>
              <a:t> 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Conclusiones; </a:t>
            </a: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800" b="1" dirty="0"/>
              <a:t>El incremento del número de solicitantes, da cuenta de la apropiación de la política por parte del estudiantado y la posibilidad de la Institución de atender las demandas de una población generalmente ignorada y vulnerada en sus derechos reconocidos por ley;  al tiempo que se entendió la necesidad de dar a conocer todo el acumulado resolutivo con toda la comunidad UNQ y se incorporó el análisis de las resoluciones a los cursos de Ley Micaela</a:t>
            </a:r>
            <a:r>
              <a:rPr lang="es-ES" b="1" u="sng" dirty="0" smtClean="0"/>
              <a:t>. La disminución en 2025 tema a investigar</a:t>
            </a:r>
            <a:endParaRPr lang="es-AR" b="1" u="sng" dirty="0"/>
          </a:p>
          <a:p>
            <a:pPr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134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C20757-9CBC-20FA-A9BE-9ADB8758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Cupo </a:t>
            </a:r>
            <a:r>
              <a:rPr lang="es-AR" dirty="0" err="1" smtClean="0"/>
              <a:t>trans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21C7556-1052-FDED-A659-EC644F16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/>
              <a:t>Implementación en 2023 </a:t>
            </a:r>
          </a:p>
          <a:p>
            <a:pPr algn="just"/>
            <a:r>
              <a:rPr lang="es-ES" sz="1800" dirty="0" smtClean="0"/>
              <a:t>Por </a:t>
            </a:r>
            <a:r>
              <a:rPr lang="es-ES" sz="1800" dirty="0"/>
              <a:t>Resolución CS 231/21 </a:t>
            </a:r>
            <a:r>
              <a:rPr lang="es-ES" sz="1800" dirty="0" smtClean="0"/>
              <a:t>se </a:t>
            </a:r>
            <a:r>
              <a:rPr lang="es-ES" sz="1800" dirty="0"/>
              <a:t>estableció que a los fines de la cobertura de futuros cargos laborales en la UNQ se recurriría al Formulario de inscripción del Registro del cupo laboral travesti - </a:t>
            </a:r>
            <a:r>
              <a:rPr lang="es-ES" sz="1800" dirty="0" err="1"/>
              <a:t>trans</a:t>
            </a:r>
            <a:r>
              <a:rPr lang="es-ES" sz="1800" dirty="0"/>
              <a:t>  del Ministerio de las Mujeres, Géneros y Diversidad. </a:t>
            </a:r>
            <a:endParaRPr lang="es-ES" sz="1800" dirty="0" smtClean="0"/>
          </a:p>
          <a:p>
            <a:pPr algn="just"/>
            <a:r>
              <a:rPr lang="es-AR" sz="1800" b="1" dirty="0"/>
              <a:t>Se trabajó con el equipo de </a:t>
            </a:r>
            <a:r>
              <a:rPr lang="es-ES" sz="1800" b="1" dirty="0"/>
              <a:t>Coordinación para la Promoción del Empleo para Personas Travestis, Transexuales y/o </a:t>
            </a:r>
            <a:r>
              <a:rPr lang="es-ES" sz="1800" b="1" dirty="0" err="1"/>
              <a:t>Transgénero</a:t>
            </a:r>
            <a:r>
              <a:rPr lang="es-ES" sz="1800" b="1" dirty="0"/>
              <a:t>, del Ministerio de las Mujeres, géneros y diversidad de la </a:t>
            </a:r>
            <a:r>
              <a:rPr lang="es-ES" sz="1800" b="1" dirty="0" smtClean="0"/>
              <a:t>Nación.</a:t>
            </a:r>
            <a:endParaRPr lang="es-AR" sz="1800" b="1" dirty="0"/>
          </a:p>
          <a:p>
            <a:pPr algn="just"/>
            <a:endParaRPr lang="es-AR" dirty="0"/>
          </a:p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D076F4B-2821-4CC8-7A89-2E777AEF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AR" sz="3600" dirty="0" smtClean="0"/>
          </a:p>
          <a:p>
            <a:r>
              <a:rPr lang="es-AR" sz="3600" dirty="0" smtClean="0"/>
              <a:t>Becas </a:t>
            </a:r>
            <a:r>
              <a:rPr lang="es-AR" sz="3600" dirty="0" err="1"/>
              <a:t>trans</a:t>
            </a:r>
            <a:r>
              <a:rPr lang="es-AR" sz="3600" dirty="0"/>
              <a:t> -formación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2834640" y="1664208"/>
            <a:ext cx="1892808" cy="53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10328" y="3601656"/>
            <a:ext cx="5848096" cy="1363536"/>
          </a:xfrm>
          <a:prstGeom prst="rect">
            <a:avLst/>
          </a:prstGeom>
          <a:ln/>
        </p:spPr>
      </p:pic>
      <p:sp>
        <p:nvSpPr>
          <p:cNvPr id="7" name="Flecha derecha 6"/>
          <p:cNvSpPr/>
          <p:nvPr/>
        </p:nvSpPr>
        <p:spPr>
          <a:xfrm>
            <a:off x="2898648" y="4059936"/>
            <a:ext cx="1828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4910328" y="5020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Una mirada panorámica de los números en relación a las identidades con las que se </a:t>
            </a:r>
            <a:r>
              <a:rPr lang="es-ES" b="1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autopercibe</a:t>
            </a:r>
            <a:r>
              <a:rPr lang="es-ES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el estudiantado, nos indica que son mayoritariamente varón </a:t>
            </a:r>
            <a:r>
              <a:rPr lang="es-ES" b="1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</a:t>
            </a:r>
            <a:r>
              <a:rPr lang="es-ES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y no </a:t>
            </a:r>
            <a:r>
              <a:rPr lang="es-ES" b="1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binarie</a:t>
            </a:r>
            <a:r>
              <a:rPr lang="es-ES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95983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Capacitaciones, talleres y cursos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dirty="0" smtClean="0"/>
              <a:t> </a:t>
            </a:r>
            <a:r>
              <a:rPr lang="es-ES" dirty="0" smtClean="0"/>
              <a:t>Cursos </a:t>
            </a:r>
            <a:r>
              <a:rPr lang="es-ES" b="1" dirty="0" smtClean="0"/>
              <a:t>UFCD del Departamento de Ciencias Sociales</a:t>
            </a:r>
            <a:r>
              <a:rPr lang="es-ES" dirty="0" smtClean="0"/>
              <a:t>: “Darse cuenta, una agenda feminista posible” </a:t>
            </a:r>
            <a:r>
              <a:rPr lang="es-ES" dirty="0"/>
              <a:t>“Masculinidades del siglo XXI” e “Infancias y Derechos Humanos” </a:t>
            </a:r>
            <a:r>
              <a:rPr lang="es-ES" dirty="0" smtClean="0"/>
              <a:t>  (2022-2023) </a:t>
            </a:r>
            <a:r>
              <a:rPr lang="es-ES" dirty="0"/>
              <a:t>modalidad virtual 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Secretaría Académica </a:t>
            </a:r>
            <a:r>
              <a:rPr lang="es-ES" dirty="0" smtClean="0"/>
              <a:t>Educación </a:t>
            </a:r>
            <a:r>
              <a:rPr lang="es-ES" dirty="0"/>
              <a:t>para el Programa Nacional de Formación Permanente “Nuestra Escuela” del INFOD, se presentó el curso “Equidad de género, diversidades y derechos humanos en educación, una perspectiva </a:t>
            </a:r>
            <a:r>
              <a:rPr lang="es-ES" dirty="0" smtClean="0"/>
              <a:t>transversal ( 10 cohortes 2022-2023) </a:t>
            </a:r>
            <a:r>
              <a:rPr lang="es-ES" dirty="0"/>
              <a:t>modalidad virtual </a:t>
            </a:r>
            <a:endParaRPr lang="es-E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Taller </a:t>
            </a:r>
            <a:r>
              <a:rPr lang="es-ES" dirty="0"/>
              <a:t>sobre incorporación de perspectiva de género en Proyectos de incubación social", </a:t>
            </a:r>
            <a:r>
              <a:rPr lang="es-ES" dirty="0"/>
              <a:t>Formulación de Proyectos desde una Perspectiva de </a:t>
            </a:r>
            <a:r>
              <a:rPr lang="es-ES" dirty="0" smtClean="0"/>
              <a:t>Género (2022-2023) organizados </a:t>
            </a:r>
            <a:r>
              <a:rPr lang="es-ES" dirty="0"/>
              <a:t>por el </a:t>
            </a:r>
            <a:r>
              <a:rPr lang="es-ES" dirty="0" smtClean="0"/>
              <a:t> </a:t>
            </a:r>
            <a:r>
              <a:rPr lang="es-ES" b="1" dirty="0" smtClean="0"/>
              <a:t>Programa </a:t>
            </a:r>
            <a:r>
              <a:rPr lang="es-ES" b="1" dirty="0"/>
              <a:t>de Incubadoras en Economía Social y Solidaria (PUIS</a:t>
            </a:r>
            <a:r>
              <a:rPr lang="es-ES" b="1" dirty="0" smtClean="0"/>
              <a:t>) </a:t>
            </a:r>
            <a:r>
              <a:rPr lang="es-ES" dirty="0"/>
              <a:t>modalidad virtual </a:t>
            </a:r>
            <a:endParaRPr lang="es-ES" b="1" dirty="0" smtClean="0"/>
          </a:p>
          <a:p>
            <a:r>
              <a:rPr lang="es-ES" b="1" dirty="0"/>
              <a:t>C</a:t>
            </a:r>
            <a:r>
              <a:rPr lang="es-ES" b="1" dirty="0" smtClean="0"/>
              <a:t>urso </a:t>
            </a:r>
            <a:r>
              <a:rPr lang="es-ES" b="1" dirty="0"/>
              <a:t>de extensión universitaria </a:t>
            </a:r>
            <a:r>
              <a:rPr lang="es-ES" dirty="0"/>
              <a:t>“Identidades de género, infancias y masculinidades desde una perspectiva feminista”. </a:t>
            </a:r>
            <a:r>
              <a:rPr lang="es-ES" b="1" dirty="0" smtClean="0"/>
              <a:t>(modalidad presencial, </a:t>
            </a:r>
            <a:r>
              <a:rPr lang="es-ES" dirty="0" smtClean="0"/>
              <a:t>20 </a:t>
            </a:r>
            <a:r>
              <a:rPr lang="es-ES" dirty="0"/>
              <a:t>horas cátedra, RCS 220/23) </a:t>
            </a:r>
            <a:endParaRPr lang="es-ES" dirty="0" smtClean="0"/>
          </a:p>
          <a:p>
            <a:r>
              <a:rPr lang="es-ES" dirty="0" smtClean="0"/>
              <a:t>Taller  </a:t>
            </a:r>
            <a:r>
              <a:rPr lang="es-ES" dirty="0"/>
              <a:t>“Pensar nuestras prácticas docentes desde una perspectiva de género transversal” </a:t>
            </a:r>
            <a:r>
              <a:rPr lang="es-ES" b="1" dirty="0"/>
              <a:t>e</a:t>
            </a:r>
            <a:r>
              <a:rPr lang="es-ES" dirty="0"/>
              <a:t>l viernes 14 de abril de 2023</a:t>
            </a:r>
            <a:r>
              <a:rPr lang="es-ES" dirty="0" smtClean="0"/>
              <a:t>.</a:t>
            </a:r>
            <a:r>
              <a:rPr lang="es-ES" b="1" dirty="0"/>
              <a:t> “Tecnicatura Universitaria en el acompañamiento y cuidado de la persona mayor</a:t>
            </a:r>
            <a:r>
              <a:rPr lang="es-ES" b="1" dirty="0" smtClean="0"/>
              <a:t>”  Departamento de Ciencias Sociales </a:t>
            </a:r>
            <a:r>
              <a:rPr lang="es-ES" dirty="0"/>
              <a:t>modalidad virtual </a:t>
            </a:r>
            <a:endParaRPr lang="es-AR" dirty="0"/>
          </a:p>
          <a:p>
            <a:pPr>
              <a:buFont typeface="Arial" panose="020B0604020202020204" pitchFamily="34" charset="0"/>
              <a:buChar char="•"/>
            </a:pPr>
            <a:endParaRPr lang="es-AR" b="1" dirty="0"/>
          </a:p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b="1" dirty="0"/>
              <a:t>Actividades planteadas para dar a conocer el PG&amp;D en la comunidad UNQ, desarrollar conversaciones y articular actividades con diversos espacios de </a:t>
            </a:r>
            <a:r>
              <a:rPr lang="es-ES" sz="2400" b="1" dirty="0" smtClean="0"/>
              <a:t>género de la Universidad o del territorio</a:t>
            </a:r>
            <a:r>
              <a:rPr lang="es-ES" sz="1600" b="1" dirty="0" smtClean="0"/>
              <a:t>.</a:t>
            </a:r>
            <a:endParaRPr lang="es-ES" sz="16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67552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B693CD"/>
      </a:accent2>
      <a:accent3>
        <a:srgbClr val="8D56B1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1838</Words>
  <Application>Microsoft Office PowerPoint</Application>
  <PresentationFormat>Panorámica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Retrospección</vt:lpstr>
      <vt:lpstr>Presentación de PowerPoint</vt:lpstr>
      <vt:lpstr>Presentación de PowerPoint</vt:lpstr>
      <vt:lpstr>¿Cómo pasar  de los objetivos a la acción? </vt:lpstr>
      <vt:lpstr>Ley Micaela  </vt:lpstr>
      <vt:lpstr>Presentación de PowerPoint</vt:lpstr>
      <vt:lpstr>    Ampliación de derechos Respeto Identidad de género</vt:lpstr>
      <vt:lpstr>La vigencia de la nueva resolución permitió resolver vulneraciones.</vt:lpstr>
      <vt:lpstr>Cupo trans  </vt:lpstr>
      <vt:lpstr>Capacitaciones, talleres y cursos  </vt:lpstr>
      <vt:lpstr>Capacitaciones, talleres y cursos  </vt:lpstr>
      <vt:lpstr>Jornadas Feminismos, Mujeres y Diversidades</vt:lpstr>
      <vt:lpstr>Escuela de Verano Invierno “Género, Diversidad y Políticas Públicas” (RCS 351/24)  UNQ- AUGM </vt:lpstr>
      <vt:lpstr>Convenios interinstitucionales </vt:lpstr>
      <vt:lpstr>Encuesta de Satisfacción sobre las políticas de género</vt:lpstr>
      <vt:lpstr>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Patricia Graciela Sepúlveda</cp:lastModifiedBy>
  <cp:revision>30</cp:revision>
  <dcterms:created xsi:type="dcterms:W3CDTF">2025-09-26T17:35:23Z</dcterms:created>
  <dcterms:modified xsi:type="dcterms:W3CDTF">2025-09-28T22:20:43Z</dcterms:modified>
</cp:coreProperties>
</file>