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4" r:id="rId3"/>
    <p:sldId id="265" r:id="rId4"/>
    <p:sldId id="270" r:id="rId5"/>
    <p:sldId id="271" r:id="rId6"/>
    <p:sldId id="266" r:id="rId7"/>
    <p:sldId id="268" r:id="rId8"/>
    <p:sldId id="269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D23C3D-C4FF-4C06-801B-35EA9C62D617}" type="datetimeFigureOut">
              <a:rPr lang="es-AR" smtClean="0"/>
              <a:pPr/>
              <a:t>7/10/2019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6F4259-814E-4BA0-94A5-280CB8482A8E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Aplicación de la Metodología CYTPENCRI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strike="sngStrike" dirty="0" smtClean="0"/>
              <a:t>Nivel 1. Grupos-aula de estudiantes de 12 años aproximadamente. </a:t>
            </a:r>
            <a:endParaRPr lang="es-AR" strike="sngStrike" dirty="0" smtClean="0"/>
          </a:p>
          <a:p>
            <a:r>
              <a:rPr lang="es-ES_tradnl" dirty="0" smtClean="0"/>
              <a:t>Nivel 2. Grupos-aula de estudiantes de 16 años aproximadamente. </a:t>
            </a:r>
            <a:endParaRPr lang="es-AR" dirty="0" smtClean="0"/>
          </a:p>
          <a:p>
            <a:r>
              <a:rPr lang="es-ES_tradnl" dirty="0" smtClean="0"/>
              <a:t>Nivel 3. Grupos-aula de estudiantes de 18-19 años (aproximadamente último curso preuniversitario o primer curso de la universidad</a:t>
            </a:r>
            <a:endParaRPr lang="es-AR" dirty="0" smtClean="0"/>
          </a:p>
          <a:p>
            <a:r>
              <a:rPr lang="es-ES_tradnl" dirty="0" smtClean="0"/>
              <a:t>Nivel 4. Grupos-aula de estudiantes del último curso en la universidad o posgrados en formación para ser profesores (de primaria y secundaria de ciencias). </a:t>
            </a:r>
          </a:p>
          <a:p>
            <a:r>
              <a:rPr lang="es-ES_tradnl" dirty="0" smtClean="0">
                <a:solidFill>
                  <a:schemeClr val="accent6">
                    <a:lumMod val="50000"/>
                  </a:schemeClr>
                </a:solidFill>
              </a:rPr>
              <a:t>Nivel 5. Grupos – aula de estudiantes del último curso en la universidad o posgrados en formación de carreras científico tecnológicas. </a:t>
            </a:r>
            <a:endParaRPr lang="es-A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s-AR" dirty="0"/>
          </a:p>
        </p:txBody>
      </p:sp>
      <p:pic>
        <p:nvPicPr>
          <p:cNvPr id="33794" name="Picture 2" descr="Resultado de imagen para Til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1500174"/>
            <a:ext cx="2628900" cy="2628900"/>
          </a:xfrm>
          <a:prstGeom prst="rect">
            <a:avLst/>
          </a:prstGeom>
          <a:noFill/>
        </p:spPr>
      </p:pic>
      <p:pic>
        <p:nvPicPr>
          <p:cNvPr id="33796" name="Picture 4" descr="Resultado de imagen para Til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2428868"/>
            <a:ext cx="2628900" cy="2628900"/>
          </a:xfrm>
          <a:prstGeom prst="rect">
            <a:avLst/>
          </a:prstGeom>
          <a:noFill/>
        </p:spPr>
      </p:pic>
      <p:pic>
        <p:nvPicPr>
          <p:cNvPr id="33798" name="Picture 6" descr="Resultado de imagen para Til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3571876"/>
            <a:ext cx="2628900" cy="2628900"/>
          </a:xfrm>
          <a:prstGeom prst="rect">
            <a:avLst/>
          </a:prstGeom>
          <a:noFill/>
        </p:spPr>
      </p:pic>
      <p:pic>
        <p:nvPicPr>
          <p:cNvPr id="33800" name="Picture 8" descr="Resultado de imagen para Til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4643446"/>
            <a:ext cx="2628900" cy="26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Aplicadores: Lampert/Porro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Tesis Doctoral </a:t>
            </a:r>
          </a:p>
          <a:p>
            <a:pPr>
              <a:buNone/>
            </a:pPr>
            <a:r>
              <a:rPr lang="es-AR" sz="2000" i="1" dirty="0" smtClean="0"/>
              <a:t>“La enseñanza de la </a:t>
            </a:r>
            <a:r>
              <a:rPr lang="es-AR" sz="2000" i="1" dirty="0" smtClean="0">
                <a:solidFill>
                  <a:schemeClr val="accent1">
                    <a:lumMod val="75000"/>
                  </a:schemeClr>
                </a:solidFill>
              </a:rPr>
              <a:t>Ciencia y la Tecnología de Alimentos </a:t>
            </a:r>
            <a:r>
              <a:rPr lang="es-AR" sz="2000" i="1" dirty="0" smtClean="0"/>
              <a:t>y el desarrollo del Pensamiento Crítico”</a:t>
            </a:r>
            <a:endParaRPr lang="es-AR" sz="2000" i="1" dirty="0"/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4322761" y="3392487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3786182" y="4214818"/>
            <a:ext cx="200026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AR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Competencias en Alimentación</a:t>
            </a:r>
            <a:endParaRPr lang="es-AR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5857884" y="457200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858016" y="4286256"/>
            <a:ext cx="200026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Manipulación de Alimentos</a:t>
            </a:r>
            <a:endParaRPr lang="es-AR" dirty="0"/>
          </a:p>
        </p:txBody>
      </p:sp>
      <p:sp>
        <p:nvSpPr>
          <p:cNvPr id="13" name="12 Cerrar llave"/>
          <p:cNvSpPr/>
          <p:nvPr/>
        </p:nvSpPr>
        <p:spPr>
          <a:xfrm rot="5400000">
            <a:off x="3893355" y="750059"/>
            <a:ext cx="1500166" cy="857256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CuadroTexto"/>
          <p:cNvSpPr txBox="1"/>
          <p:nvPr/>
        </p:nvSpPr>
        <p:spPr>
          <a:xfrm>
            <a:off x="1785918" y="5857892"/>
            <a:ext cx="5894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Primera Etapa</a:t>
            </a:r>
            <a:r>
              <a:rPr lang="es-AR" dirty="0" smtClean="0">
                <a:solidFill>
                  <a:schemeClr val="accent1">
                    <a:lumMod val="75000"/>
                  </a:schemeClr>
                </a:solidFill>
              </a:rPr>
              <a:t>: Análisis de los diseños curriculares</a:t>
            </a:r>
          </a:p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Segunda Etapa</a:t>
            </a:r>
            <a:r>
              <a:rPr lang="es-AR" dirty="0" smtClean="0">
                <a:solidFill>
                  <a:schemeClr val="accent1">
                    <a:lumMod val="75000"/>
                  </a:schemeClr>
                </a:solidFill>
              </a:rPr>
              <a:t>: Análisis de los libros de texto</a:t>
            </a:r>
          </a:p>
          <a:p>
            <a:r>
              <a:rPr lang="es-AR" b="1" dirty="0" smtClean="0">
                <a:solidFill>
                  <a:srgbClr val="FF0000"/>
                </a:solidFill>
              </a:rPr>
              <a:t>Tercera Etapa: </a:t>
            </a:r>
            <a:r>
              <a:rPr lang="es-AR" dirty="0" smtClean="0">
                <a:solidFill>
                  <a:srgbClr val="FF0000"/>
                </a:solidFill>
              </a:rPr>
              <a:t>Implementación de Secuencias didácticas</a:t>
            </a:r>
            <a:endParaRPr lang="es-A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sz="4000" b="1" dirty="0" smtClean="0"/>
              <a:t>Manipulación de Alimentos: </a:t>
            </a:r>
            <a:r>
              <a:rPr lang="es-AR" sz="3100" i="1" dirty="0" smtClean="0"/>
              <a:t>Enfermedades Transmitidas por Alimentos &amp; Zoonosis</a:t>
            </a:r>
            <a:br>
              <a:rPr lang="es-AR" sz="3100" i="1" dirty="0" smtClean="0"/>
            </a:br>
            <a:r>
              <a:rPr lang="es-AR" sz="2200" b="1" dirty="0" smtClean="0">
                <a:solidFill>
                  <a:srgbClr val="FF0000"/>
                </a:solidFill>
              </a:rPr>
              <a:t>SEA: “Espacios con Zoonosis y Alimentos”</a:t>
            </a:r>
            <a:endParaRPr lang="es-AR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1026" name="Picture 2" descr="Resultado de imagen para Medicina de la Conservac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5214942" cy="415109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214554"/>
            <a:ext cx="2928958" cy="413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errar llave"/>
          <p:cNvSpPr/>
          <p:nvPr/>
        </p:nvSpPr>
        <p:spPr>
          <a:xfrm>
            <a:off x="5143504" y="2143116"/>
            <a:ext cx="571504" cy="46434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1357290" y="3786190"/>
            <a:ext cx="2071702" cy="571504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Aspectos de la Naturaleza de la Ciencia y la Tecnología y del Pensamiento Crítico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AR" b="1" u="sng" dirty="0" smtClean="0">
                <a:solidFill>
                  <a:schemeClr val="accent3">
                    <a:lumMod val="75000"/>
                  </a:schemeClr>
                </a:solidFill>
              </a:rPr>
              <a:t>NATURALEZA DE LA CIENCIA Y LA TECNOLOGÍA</a:t>
            </a:r>
          </a:p>
          <a:p>
            <a:pPr>
              <a:buNone/>
            </a:pPr>
            <a:r>
              <a:rPr lang="es-AR" b="1" u="sng" dirty="0" smtClean="0">
                <a:solidFill>
                  <a:schemeClr val="accent3">
                    <a:lumMod val="75000"/>
                  </a:schemeClr>
                </a:solidFill>
              </a:rPr>
              <a:t>(COCTS)</a:t>
            </a:r>
          </a:p>
          <a:p>
            <a:pPr>
              <a:buNone/>
            </a:pPr>
            <a:endParaRPr lang="es-AR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b="1" u="sng" dirty="0" smtClean="0">
                <a:solidFill>
                  <a:schemeClr val="accent3">
                    <a:lumMod val="75000"/>
                  </a:schemeClr>
                </a:solidFill>
              </a:rPr>
              <a:t>PENSAMIENTO CRÍTICO</a:t>
            </a:r>
          </a:p>
          <a:p>
            <a:pPr>
              <a:buNone/>
            </a:pPr>
            <a:r>
              <a:rPr lang="es-AR" dirty="0" smtClean="0"/>
              <a:t>Test de </a:t>
            </a:r>
            <a:r>
              <a:rPr lang="es-AR" dirty="0" err="1" smtClean="0"/>
              <a:t>Halpern</a:t>
            </a:r>
            <a:r>
              <a:rPr lang="es-AR" dirty="0" smtClean="0"/>
              <a:t>: </a:t>
            </a:r>
            <a:r>
              <a:rPr lang="es-ES" dirty="0" smtClean="0"/>
              <a:t>Toma de decisiones y resolución de problemas (21-25)</a:t>
            </a:r>
            <a:endParaRPr lang="es-AR" dirty="0" smtClean="0"/>
          </a:p>
          <a:p>
            <a:pPr>
              <a:buNone/>
            </a:pPr>
            <a:endParaRPr lang="es-AR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1472" y="3714752"/>
          <a:ext cx="8143932" cy="94488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187626"/>
                <a:gridCol w="2511349"/>
                <a:gridCol w="3444957"/>
              </a:tblGrid>
              <a:tr h="204109">
                <a:tc gridSpan="3"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245"/>
                        </a:spcAft>
                      </a:pPr>
                      <a:r>
                        <a:rPr lang="es-ES_tradnl" sz="2000" u="none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SOCIOLOGÍA E­XTERNA DE LA </a:t>
                      </a:r>
                      <a:r>
                        <a:rPr lang="es-ES_tradnl" sz="2000" u="non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CIENCIA</a:t>
                      </a:r>
                      <a:endParaRPr lang="es-AR" sz="1400" u="non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370" marR="3937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510271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245"/>
                        </a:spcAft>
                      </a:pPr>
                      <a:r>
                        <a:rPr lang="es-ES" sz="1400" b="1" u="none" dirty="0"/>
                        <a:t> </a:t>
                      </a:r>
                      <a:r>
                        <a:rPr lang="es-ES_tradnl" sz="1400" b="1" u="none" dirty="0"/>
                        <a:t>Influencia de Ciencia/ Tecnología sobre la Sociedad</a:t>
                      </a:r>
                      <a:endParaRPr lang="es-AR" sz="1400" b="1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245"/>
                        </a:spcAft>
                      </a:pPr>
                      <a:r>
                        <a:rPr lang="es-ES_tradnl" sz="1400" b="1" u="none" dirty="0"/>
                        <a:t>Resolución de problemas </a:t>
                      </a:r>
                      <a:endParaRPr lang="es-AR" sz="1400" b="1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370" marR="3937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245"/>
                        </a:spcAft>
                      </a:pPr>
                      <a:r>
                        <a:rPr lang="es-ES_tradnl" sz="1400" b="1" u="none" dirty="0"/>
                        <a:t>40411, 40421, 40431, 40441, 40451</a:t>
                      </a:r>
                      <a:endParaRPr lang="es-AR" sz="1400" b="1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370" marR="3937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Metodología: Investigación/Acción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429684" cy="388602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932514"/>
                <a:gridCol w="1048307"/>
                <a:gridCol w="1048307"/>
                <a:gridCol w="1146345"/>
                <a:gridCol w="1146345"/>
                <a:gridCol w="1058341"/>
                <a:gridCol w="1058341"/>
                <a:gridCol w="991184"/>
              </a:tblGrid>
              <a:tr h="1195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10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/>
                        <a:t>GRUPOS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/>
                        <a:t>PRE-TEST: EVALUACIÓN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10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/>
                        <a:t>TRATAMIENTO: INTERVENCIÓN DIDÁCTICA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10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/>
                        <a:t>POST-TEST: EVALUACIÓN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000" b="1"/>
                        <a:t>SEGUIMIENTO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9570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 smtClean="0"/>
                        <a:t>Estudiantes</a:t>
                      </a:r>
                      <a:endParaRPr lang="es-A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Exptal.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PC + COCTS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→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Intervención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/>
                        <a:t>→</a:t>
                      </a:r>
                      <a:endParaRPr lang="es-A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PC + COCTS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Entrevista</a:t>
                      </a:r>
                      <a:endParaRPr lang="es-AR" sz="1400" b="1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Productos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785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Control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PC + COCTS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→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0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→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/>
                        <a:t>PC + COCTS</a:t>
                      </a: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67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 smtClean="0"/>
                        <a:t>Docentes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100" b="1" dirty="0" smtClean="0">
                          <a:latin typeface="Calibri"/>
                          <a:ea typeface="Calibri"/>
                          <a:cs typeface="Times New Roman"/>
                        </a:rPr>
                        <a:t>Aplicadores</a:t>
                      </a:r>
                      <a:endParaRPr lang="es-A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11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AR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 smtClean="0"/>
                        <a:t>CDC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(Re-Co)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s-ES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Rex-PyD</a:t>
                      </a:r>
                      <a:r>
                        <a:rPr kumimoji="0" lang="es-E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endParaRPr kumimoji="0" lang="es-A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es-A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Nivel 2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s-AR" b="1" u="sng" dirty="0" smtClean="0"/>
              <a:t>Escuela Secundaria</a:t>
            </a:r>
          </a:p>
          <a:p>
            <a:pPr>
              <a:buNone/>
            </a:pPr>
            <a:r>
              <a:rPr lang="es-AR" dirty="0" smtClean="0"/>
              <a:t>Grupo control y experimental</a:t>
            </a:r>
          </a:p>
          <a:p>
            <a:pPr>
              <a:buNone/>
            </a:pPr>
            <a:r>
              <a:rPr lang="es-AR" dirty="0" smtClean="0"/>
              <a:t>Asignatura: “Salud y Adolescencia”</a:t>
            </a:r>
          </a:p>
          <a:p>
            <a:pPr>
              <a:buNone/>
            </a:pPr>
            <a:r>
              <a:rPr lang="es-AR" dirty="0" smtClean="0"/>
              <a:t>n: 16 (Experimental) 8 (Control)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b="1" u="sng" dirty="0" smtClean="0"/>
              <a:t>Escuela Agraria</a:t>
            </a:r>
          </a:p>
          <a:p>
            <a:pPr>
              <a:buNone/>
            </a:pPr>
            <a:r>
              <a:rPr lang="es-AR" dirty="0" smtClean="0"/>
              <a:t>Grupo control y experimental</a:t>
            </a:r>
          </a:p>
          <a:p>
            <a:pPr>
              <a:buNone/>
            </a:pPr>
            <a:r>
              <a:rPr lang="es-AR" dirty="0" smtClean="0"/>
              <a:t>N: 25 (Control y experimental)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 rot="2517480">
            <a:off x="5628488" y="3016015"/>
            <a:ext cx="275279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Carga de datos finalizada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 rot="2517480">
            <a:off x="5099307" y="4445200"/>
            <a:ext cx="275279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Pos Test Grupo  control y experimental en proceso de carga. </a:t>
            </a:r>
            <a:endParaRPr lang="es-A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Nivel 3 y 4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2285992"/>
            <a:ext cx="4643470" cy="31432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s-AR" b="1" u="sng" dirty="0" smtClean="0"/>
              <a:t>Escuela Secundaria</a:t>
            </a:r>
          </a:p>
          <a:p>
            <a:pPr>
              <a:buNone/>
            </a:pPr>
            <a:r>
              <a:rPr lang="es-ES_tradnl" dirty="0" smtClean="0"/>
              <a:t>Último curso del nivel. </a:t>
            </a:r>
            <a:endParaRPr lang="es-AR" b="1" u="sng" dirty="0" smtClean="0"/>
          </a:p>
          <a:p>
            <a:pPr>
              <a:buNone/>
            </a:pPr>
            <a:r>
              <a:rPr lang="es-AR" dirty="0" smtClean="0"/>
              <a:t>Grupo control y experimental</a:t>
            </a:r>
          </a:p>
          <a:p>
            <a:pPr>
              <a:buNone/>
            </a:pPr>
            <a:r>
              <a:rPr lang="es-AR" dirty="0" smtClean="0"/>
              <a:t>Asignatura: “Ambiente, Desarrollo y Sociedad”</a:t>
            </a:r>
          </a:p>
          <a:p>
            <a:pPr>
              <a:buNone/>
            </a:pPr>
            <a:r>
              <a:rPr lang="es-AR" dirty="0" smtClean="0"/>
              <a:t>N: 25 control y experimental</a:t>
            </a:r>
          </a:p>
          <a:p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357158" y="5786454"/>
            <a:ext cx="857256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solidFill>
                  <a:schemeClr val="bg1"/>
                </a:solidFill>
              </a:rPr>
              <a:t>Pos Test Grupo  control y experimental en proceso de carga. 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929190" y="2285992"/>
            <a:ext cx="3929090" cy="30718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Carrera de Licenciatura</a:t>
            </a:r>
            <a:r>
              <a:rPr kumimoji="0" lang="es-AR" sz="26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 Educación </a:t>
            </a:r>
            <a:endParaRPr kumimoji="0" lang="es-AR" sz="2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Grupo Experimental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Asignatura: “Didáctica de las Ciencias Naturales”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s-AR" sz="2600" i="1" dirty="0" smtClean="0">
                <a:solidFill>
                  <a:schemeClr val="tx1"/>
                </a:solidFill>
              </a:rPr>
              <a:t>n= 15 </a:t>
            </a:r>
            <a:r>
              <a:rPr lang="es-AR" sz="2600" dirty="0" smtClean="0">
                <a:solidFill>
                  <a:schemeClr val="tx1"/>
                </a:solidFill>
              </a:rPr>
              <a:t>Experimental. </a:t>
            </a:r>
            <a:endParaRPr kumimoji="0" lang="es-AR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A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Nivel 5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214282" y="2000240"/>
            <a:ext cx="3929090" cy="28575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Carrera de Medicina Veterinaria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Grupo Experimental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Asignatura: “Inmunología Animal Aplicada”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N= 30 aprox. </a:t>
            </a:r>
            <a:endParaRPr kumimoji="0" lang="es-AR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A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286248" y="2000240"/>
            <a:ext cx="3929090" cy="30003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Carrera de Ingeniería en Alimentos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Grupo Experimental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Asignatura: “Preservación de Alimentos”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N=9</a:t>
            </a:r>
            <a:endParaRPr kumimoji="0" lang="es-AR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A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85720" y="4929198"/>
            <a:ext cx="3929090" cy="18573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Carrera de Tecnicatura en Seguridad e</a:t>
            </a:r>
            <a:r>
              <a:rPr kumimoji="0" lang="es-AR" sz="26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Higiene</a:t>
            </a:r>
            <a:endParaRPr kumimoji="0" lang="es-AR" sz="2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Grupo Experimental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Asignatura: “Estadística”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s-A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N= 20</a:t>
            </a:r>
            <a:r>
              <a:rPr kumimoji="0" lang="es-AR" sz="2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AR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A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857752" y="5286388"/>
            <a:ext cx="275279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solidFill>
                  <a:schemeClr val="bg1"/>
                </a:solidFill>
              </a:rPr>
              <a:t>Pos Test experimental en proceso de carga. </a:t>
            </a:r>
            <a:endParaRPr lang="es-A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3789</TotalTime>
  <Words>450</Words>
  <Application>Microsoft Office PowerPoint</Application>
  <PresentationFormat>Presentación en pantalla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Flujo</vt:lpstr>
      <vt:lpstr>Aplicación de la Metodología CYTPENCRI</vt:lpstr>
      <vt:lpstr>Aplicadores: Lampert/Porro</vt:lpstr>
      <vt:lpstr>Manipulación de Alimentos: Enfermedades Transmitidas por Alimentos &amp; Zoonosis SEA: “Espacios con Zoonosis y Alimentos”</vt:lpstr>
      <vt:lpstr>Aspectos de la Naturaleza de la Ciencia y la Tecnología y del Pensamiento Crítico</vt:lpstr>
      <vt:lpstr>Metodología: Investigación/Acción</vt:lpstr>
      <vt:lpstr>Nivel 2 </vt:lpstr>
      <vt:lpstr>Nivel 3 y 4</vt:lpstr>
      <vt:lpstr>Nivel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lugar de las Enfermedades Transmitidas por Alimentos (ETAs) en el diseño curricular de la educación agraria.</dc:title>
  <dc:creator>Usuario de Windows</dc:creator>
  <cp:lastModifiedBy>Silvia Porro</cp:lastModifiedBy>
  <cp:revision>28</cp:revision>
  <dcterms:created xsi:type="dcterms:W3CDTF">2019-03-21T13:56:44Z</dcterms:created>
  <dcterms:modified xsi:type="dcterms:W3CDTF">2019-10-07T14:39:28Z</dcterms:modified>
</cp:coreProperties>
</file>